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60" r:id="rId5"/>
    <p:sldId id="261" r:id="rId6"/>
    <p:sldId id="259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ositronica\Desktop\&#1084;&#1086;&#1081;%20&#1091;&#1088;&#1086;&#1082;\whatsaper.ru-&#1059;&#1076;&#1072;&#1095;&#1085;&#1086;&#1081;-&#1089;&#1088;&#1077;&#1076;&#1099;-&#1057;-&#1076;&#1086;&#1073;&#1088;&#1099;&#1084;-&#1091;&#1090;&#1088;&#1086;&#1084;-&#1061;&#1086;&#1088;&#1086;&#1096;&#1077;&#1075;&#1086;-&#1076;&#1085;&#1103;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whatsaper.ru-Удачной-среды-С-добрым-утром-Хорошего-дн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1714" y="0"/>
            <a:ext cx="91857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latin typeface="Arial Black" pitchFamily="34" charset="0"/>
              </a:rPr>
              <a:t>СРАВНИТЕ</a:t>
            </a:r>
            <a:endParaRPr lang="ru-RU" sz="2800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Приятелей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Гаврика было много, а настоящих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друзей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один -  Петя. </a:t>
            </a:r>
          </a:p>
          <a:p>
            <a:pPr algn="l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Корень учения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да плод его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сладок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Мельница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мелет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мука будет, язык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мелет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беда будет. </a:t>
            </a:r>
          </a:p>
          <a:p>
            <a:pPr algn="l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Искусный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мастер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искусственный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мех.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0099"/>
                </a:solidFill>
                <a:latin typeface="Arial Black" pitchFamily="34" charset="0"/>
              </a:rPr>
              <a:t>Синонимы. Антонимы.</a:t>
            </a:r>
            <a:br>
              <a:rPr lang="ru-RU" sz="4900" b="1" dirty="0" smtClean="0">
                <a:solidFill>
                  <a:srgbClr val="000099"/>
                </a:solidFill>
                <a:latin typeface="Arial Black" pitchFamily="34" charset="0"/>
              </a:rPr>
            </a:br>
            <a:r>
              <a:rPr lang="ru-RU" sz="4900" b="1" dirty="0" smtClean="0">
                <a:solidFill>
                  <a:srgbClr val="000099"/>
                </a:solidFill>
                <a:latin typeface="Arial Black" pitchFamily="34" charset="0"/>
              </a:rPr>
              <a:t>Омонимы. Паронимы. </a:t>
            </a:r>
            <a:br>
              <a:rPr lang="ru-RU" sz="4900" b="1" dirty="0" smtClean="0">
                <a:solidFill>
                  <a:srgbClr val="000099"/>
                </a:solidFill>
                <a:latin typeface="Arial Black" pitchFamily="34" charset="0"/>
              </a:rPr>
            </a:br>
            <a:r>
              <a:rPr lang="ru-RU" sz="4900" b="1" dirty="0" smtClean="0">
                <a:solidFill>
                  <a:srgbClr val="000099"/>
                </a:solidFill>
                <a:latin typeface="Arial Black" pitchFamily="34" charset="0"/>
              </a:rPr>
              <a:t>Их  употребление.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  <a:latin typeface="Arial Black" pitchFamily="34" charset="0"/>
              </a:rPr>
              <a:t>Проверьте:</a:t>
            </a:r>
            <a:endParaRPr lang="ru-RU" sz="3200" b="1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28800"/>
            <a:ext cx="70671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Пришелец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ru-RU" b="1" dirty="0" smtClean="0">
                <a:latin typeface="Arial Black" pitchFamily="34" charset="0"/>
              </a:rPr>
              <a:t>бориген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Награждать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Н</a:t>
            </a:r>
            <a:r>
              <a:rPr lang="ru-RU" b="1" dirty="0" smtClean="0">
                <a:latin typeface="Arial Black" pitchFamily="34" charset="0"/>
              </a:rPr>
              <a:t>аказывать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Комик	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b="1" dirty="0" smtClean="0">
                <a:latin typeface="Arial Black" pitchFamily="34" charset="0"/>
              </a:rPr>
              <a:t>рагик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Атака	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О</a:t>
            </a:r>
            <a:r>
              <a:rPr lang="ru-RU" b="1" dirty="0" smtClean="0">
                <a:latin typeface="Arial Black" pitchFamily="34" charset="0"/>
              </a:rPr>
              <a:t>борона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Потеря	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Н</a:t>
            </a:r>
            <a:r>
              <a:rPr lang="ru-RU" b="1" dirty="0" smtClean="0">
                <a:latin typeface="Arial Black" pitchFamily="34" charset="0"/>
              </a:rPr>
              <a:t>аходка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Недостаток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  <a:r>
              <a:rPr lang="ru-RU" b="1" dirty="0" smtClean="0">
                <a:latin typeface="Arial Black" pitchFamily="34" charset="0"/>
              </a:rPr>
              <a:t>злишек</a:t>
            </a:r>
          </a:p>
          <a:p>
            <a:pPr>
              <a:buNone/>
            </a:pPr>
            <a:r>
              <a:rPr lang="ru-RU" b="1" dirty="0" smtClean="0">
                <a:latin typeface="Arial Black" pitchFamily="34" charset="0"/>
              </a:rPr>
              <a:t>Минор			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М</a:t>
            </a:r>
            <a:r>
              <a:rPr lang="ru-RU" b="1" dirty="0" smtClean="0">
                <a:latin typeface="Arial Black" pitchFamily="34" charset="0"/>
              </a:rPr>
              <a:t>ажор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99"/>
                </a:solidFill>
                <a:latin typeface="Arial Black" pitchFamily="34" charset="0"/>
              </a:rPr>
              <a:t>ЭТАЛОН</a:t>
            </a:r>
            <a:endParaRPr lang="ru-RU" sz="3200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rmAutofit fontScale="92500" lnSpcReduction="10000"/>
          </a:bodyPr>
          <a:lstStyle/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рожил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нашего села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рожил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склад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Флаг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разв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ребенок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разв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вается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комнату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храм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Скр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сердце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скр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зубами во сне</a:t>
            </a:r>
          </a:p>
          <a:p>
            <a:pPr fontAlgn="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ребёнка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бельё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КРИТЕРИИ ОЦЕНИВАНИЯ:</a:t>
            </a:r>
          </a:p>
          <a:p>
            <a:pPr algn="ctr">
              <a:buNone/>
            </a:pPr>
            <a:r>
              <a:rPr lang="ru-RU" sz="3000" b="1" dirty="0" smtClean="0">
                <a:latin typeface="Arial Black" pitchFamily="34" charset="0"/>
                <a:cs typeface="Times New Roman" pitchFamily="18" charset="0"/>
              </a:rPr>
              <a:t>«5»</a:t>
            </a:r>
            <a:r>
              <a:rPr lang="ru-RU" sz="3000" dirty="0" smtClean="0">
                <a:latin typeface="Arial Black" pitchFamily="34" charset="0"/>
                <a:cs typeface="Times New Roman" pitchFamily="18" charset="0"/>
              </a:rPr>
              <a:t>- 0 ошибок</a:t>
            </a:r>
          </a:p>
          <a:p>
            <a:pPr algn="ctr">
              <a:buNone/>
            </a:pPr>
            <a:r>
              <a:rPr lang="ru-RU" sz="3000" b="1" dirty="0" smtClean="0">
                <a:latin typeface="Arial Black" pitchFamily="34" charset="0"/>
                <a:cs typeface="Times New Roman" pitchFamily="18" charset="0"/>
              </a:rPr>
              <a:t>«4»</a:t>
            </a:r>
            <a:r>
              <a:rPr lang="ru-RU" sz="3000" dirty="0" smtClean="0">
                <a:latin typeface="Arial Black" pitchFamily="34" charset="0"/>
                <a:cs typeface="Times New Roman" pitchFamily="18" charset="0"/>
              </a:rPr>
              <a:t>- 1-2 ошибки</a:t>
            </a:r>
          </a:p>
          <a:p>
            <a:pPr algn="ctr">
              <a:buNone/>
            </a:pPr>
            <a:r>
              <a:rPr lang="ru-RU" sz="3000" b="1" dirty="0" smtClean="0">
                <a:latin typeface="Arial Black" pitchFamily="34" charset="0"/>
                <a:cs typeface="Times New Roman" pitchFamily="18" charset="0"/>
              </a:rPr>
              <a:t>«3»</a:t>
            </a:r>
            <a:r>
              <a:rPr lang="ru-RU" sz="3000" dirty="0" smtClean="0">
                <a:latin typeface="Arial Black" pitchFamily="34" charset="0"/>
                <a:cs typeface="Times New Roman" pitchFamily="18" charset="0"/>
              </a:rPr>
              <a:t>- 3-4 ошибки</a:t>
            </a:r>
          </a:p>
          <a:p>
            <a:pPr algn="ctr">
              <a:buNone/>
            </a:pPr>
            <a:r>
              <a:rPr lang="ru-RU" sz="3000" b="1" dirty="0" smtClean="0">
                <a:latin typeface="Arial Black" pitchFamily="34" charset="0"/>
                <a:cs typeface="Times New Roman" pitchFamily="18" charset="0"/>
              </a:rPr>
              <a:t>«2»</a:t>
            </a:r>
            <a:r>
              <a:rPr lang="ru-RU" sz="3000" dirty="0" smtClean="0">
                <a:latin typeface="Arial Black" pitchFamily="34" charset="0"/>
                <a:cs typeface="Times New Roman" pitchFamily="18" charset="0"/>
              </a:rPr>
              <a:t>- 5 и больше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  <a:latin typeface="Arial Black" pitchFamily="34" charset="0"/>
              </a:rPr>
              <a:t>Проверьте и оцените себя</a:t>
            </a:r>
            <a:r>
              <a:rPr lang="ru-RU" sz="3200" dirty="0" smtClean="0">
                <a:solidFill>
                  <a:srgbClr val="000099"/>
                </a:solidFill>
                <a:latin typeface="Arial Black" pitchFamily="34" charset="0"/>
              </a:rPr>
              <a:t/>
            </a:r>
            <a:br>
              <a:rPr lang="ru-RU" sz="3200" dirty="0" smtClean="0">
                <a:solidFill>
                  <a:srgbClr val="000099"/>
                </a:solidFill>
                <a:latin typeface="Arial Black" pitchFamily="34" charset="0"/>
              </a:rPr>
            </a:br>
            <a:endParaRPr lang="ru-RU" sz="3200" dirty="0">
              <a:solidFill>
                <a:srgbClr val="000099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124744"/>
            <a:ext cx="3034680" cy="499715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500" b="1" dirty="0" smtClean="0">
                <a:latin typeface="Arial Black" pitchFamily="34" charset="0"/>
              </a:rPr>
              <a:t>1- </a:t>
            </a:r>
            <a:r>
              <a:rPr lang="ru-RU" sz="3500" b="1" dirty="0" smtClean="0">
                <a:latin typeface="Arial Black" pitchFamily="34" charset="0"/>
              </a:rPr>
              <a:t>Д</a:t>
            </a:r>
            <a:endParaRPr lang="ru-RU" sz="3500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3500" b="1" dirty="0" smtClean="0">
                <a:latin typeface="Arial Black" pitchFamily="34" charset="0"/>
              </a:rPr>
              <a:t>2- </a:t>
            </a:r>
            <a:r>
              <a:rPr lang="ru-RU" sz="3500" b="1" dirty="0" smtClean="0">
                <a:latin typeface="Arial Black" pitchFamily="34" charset="0"/>
              </a:rPr>
              <a:t>А</a:t>
            </a:r>
            <a:endParaRPr lang="ru-RU" sz="3500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3500" b="1" dirty="0" smtClean="0">
                <a:latin typeface="Arial Black" pitchFamily="34" charset="0"/>
              </a:rPr>
              <a:t>3- Д</a:t>
            </a:r>
          </a:p>
          <a:p>
            <a:pPr>
              <a:buNone/>
            </a:pPr>
            <a:r>
              <a:rPr lang="ru-RU" sz="3500" b="1" dirty="0" smtClean="0">
                <a:latin typeface="Arial Black" pitchFamily="34" charset="0"/>
              </a:rPr>
              <a:t>4- </a:t>
            </a:r>
            <a:r>
              <a:rPr lang="ru-RU" sz="3500" b="1" dirty="0" smtClean="0">
                <a:latin typeface="Arial Black" pitchFamily="34" charset="0"/>
              </a:rPr>
              <a:t>С</a:t>
            </a:r>
            <a:endParaRPr lang="ru-RU" sz="3500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3500" b="1" dirty="0" smtClean="0">
                <a:latin typeface="Arial Black" pitchFamily="34" charset="0"/>
              </a:rPr>
              <a:t>5- </a:t>
            </a:r>
            <a:r>
              <a:rPr lang="ru-RU" sz="3500" b="1" dirty="0" smtClean="0">
                <a:latin typeface="Arial Black" pitchFamily="34" charset="0"/>
              </a:rPr>
              <a:t>В</a:t>
            </a:r>
            <a:endParaRPr lang="ru-RU" sz="3500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3500" b="1" dirty="0" smtClean="0">
                <a:latin typeface="Arial Black" pitchFamily="34" charset="0"/>
              </a:rPr>
              <a:t>6- </a:t>
            </a:r>
            <a:r>
              <a:rPr lang="ru-RU" sz="3500" b="1" dirty="0" smtClean="0">
                <a:latin typeface="Arial Black" pitchFamily="34" charset="0"/>
              </a:rPr>
              <a:t>Д</a:t>
            </a:r>
            <a:endParaRPr lang="ru-RU" sz="3500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ru-RU" sz="3500" dirty="0" smtClean="0"/>
              <a:t> 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546848" cy="452596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Arial Black" pitchFamily="34" charset="0"/>
              </a:rPr>
              <a:t>Критерии оценивания:</a:t>
            </a:r>
            <a:endParaRPr lang="ru-RU" sz="3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3900" b="1" dirty="0" smtClean="0">
                <a:latin typeface="Arial Black" pitchFamily="34" charset="0"/>
              </a:rPr>
              <a:t>«5»</a:t>
            </a:r>
            <a:r>
              <a:rPr lang="ru-RU" sz="3900" dirty="0" smtClean="0">
                <a:latin typeface="Arial Black" pitchFamily="34" charset="0"/>
              </a:rPr>
              <a:t>- </a:t>
            </a:r>
            <a:r>
              <a:rPr lang="ru-RU" sz="3900" dirty="0" smtClean="0">
                <a:latin typeface="Arial Black" pitchFamily="34" charset="0"/>
              </a:rPr>
              <a:t>6 </a:t>
            </a:r>
            <a:r>
              <a:rPr lang="ru-RU" sz="3900" dirty="0" smtClean="0">
                <a:latin typeface="Arial Black" pitchFamily="34" charset="0"/>
              </a:rPr>
              <a:t>баллов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3900" b="1" dirty="0" smtClean="0">
                <a:latin typeface="Arial Black" pitchFamily="34" charset="0"/>
              </a:rPr>
              <a:t>«4»</a:t>
            </a:r>
            <a:r>
              <a:rPr lang="ru-RU" sz="3900" dirty="0" smtClean="0">
                <a:latin typeface="Arial Black" pitchFamily="34" charset="0"/>
              </a:rPr>
              <a:t>- </a:t>
            </a:r>
            <a:r>
              <a:rPr lang="ru-RU" sz="3900" dirty="0" smtClean="0">
                <a:latin typeface="Arial Black" pitchFamily="34" charset="0"/>
              </a:rPr>
              <a:t>5 </a:t>
            </a:r>
            <a:r>
              <a:rPr lang="ru-RU" sz="3900" dirty="0" smtClean="0">
                <a:latin typeface="Arial Black" pitchFamily="34" charset="0"/>
              </a:rPr>
              <a:t>баллов</a:t>
            </a:r>
          </a:p>
          <a:p>
            <a:pPr algn="ctr">
              <a:lnSpc>
                <a:spcPct val="170000"/>
              </a:lnSpc>
              <a:buNone/>
            </a:pPr>
            <a:r>
              <a:rPr lang="ru-RU" sz="3900" b="1" dirty="0" smtClean="0">
                <a:latin typeface="Arial Black" pitchFamily="34" charset="0"/>
              </a:rPr>
              <a:t>«3»</a:t>
            </a:r>
            <a:r>
              <a:rPr lang="ru-RU" sz="3900" dirty="0" smtClean="0">
                <a:latin typeface="Arial Black" pitchFamily="34" charset="0"/>
              </a:rPr>
              <a:t>- </a:t>
            </a:r>
            <a:r>
              <a:rPr lang="ru-RU" sz="3900" dirty="0" smtClean="0">
                <a:latin typeface="Arial Black" pitchFamily="34" charset="0"/>
              </a:rPr>
              <a:t>4 -3 балла</a:t>
            </a:r>
            <a:endParaRPr lang="ru-RU" sz="3900" dirty="0" smtClean="0">
              <a:latin typeface="Arial Black" pitchFamily="34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3900" b="1" dirty="0" smtClean="0">
                <a:latin typeface="Arial Black" pitchFamily="34" charset="0"/>
              </a:rPr>
              <a:t>«2»</a:t>
            </a:r>
            <a:r>
              <a:rPr lang="ru-RU" sz="3900" dirty="0" smtClean="0">
                <a:latin typeface="Arial Black" pitchFamily="34" charset="0"/>
              </a:rPr>
              <a:t>- </a:t>
            </a:r>
            <a:r>
              <a:rPr lang="ru-RU" sz="3900" dirty="0" smtClean="0">
                <a:latin typeface="Arial Black" pitchFamily="34" charset="0"/>
              </a:rPr>
              <a:t>2</a:t>
            </a:r>
            <a:r>
              <a:rPr lang="ru-RU" sz="3900" dirty="0" smtClean="0">
                <a:latin typeface="Arial Black" pitchFamily="34" charset="0"/>
              </a:rPr>
              <a:t> </a:t>
            </a:r>
            <a:r>
              <a:rPr lang="ru-RU" sz="3900" dirty="0" smtClean="0">
                <a:latin typeface="Arial Black" pitchFamily="34" charset="0"/>
              </a:rPr>
              <a:t>и менее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24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73661"/>
            <a:ext cx="7560840" cy="648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339752" y="0"/>
            <a:ext cx="4879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Arial Black" pitchFamily="34" charset="0"/>
              </a:rPr>
              <a:t>«Рефлексивная мишень». </a:t>
            </a:r>
            <a:endParaRPr lang="ru-RU" sz="2400" dirty="0">
              <a:solidFill>
                <a:srgbClr val="0000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Arial Black" pitchFamily="34" charset="0"/>
              </a:rPr>
              <a:t>Домашнее задание:</a:t>
            </a:r>
            <a:r>
              <a:rPr lang="ru-RU" dirty="0" smtClean="0">
                <a:solidFill>
                  <a:srgbClr val="000099"/>
                </a:solidFill>
              </a:rPr>
              <a:t/>
            </a:r>
            <a:br>
              <a:rPr lang="ru-RU" dirty="0" smtClean="0">
                <a:solidFill>
                  <a:srgbClr val="000099"/>
                </a:solidFill>
              </a:rPr>
            </a:b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0734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	</a:t>
            </a: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Для всех: </a:t>
            </a:r>
            <a:r>
              <a:rPr lang="ru-RU" sz="2400" dirty="0" smtClean="0">
                <a:latin typeface="Arial Black" pitchFamily="34" charset="0"/>
              </a:rPr>
              <a:t>повторить теорию (</a:t>
            </a:r>
            <a:r>
              <a:rPr lang="ru-RU" sz="2400" b="1" u="sng" dirty="0" smtClean="0">
                <a:latin typeface="Arial Black" pitchFamily="34" charset="0"/>
              </a:rPr>
              <a:t>§§ 8-10</a:t>
            </a:r>
            <a:r>
              <a:rPr lang="ru-RU" sz="2400" dirty="0" smtClean="0">
                <a:latin typeface="Arial Black" pitchFamily="34" charset="0"/>
              </a:rPr>
              <a:t>)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	На выбор:</a:t>
            </a:r>
          </a:p>
          <a:p>
            <a:pPr fontAlgn="t">
              <a:buNone/>
            </a:pPr>
            <a:r>
              <a:rPr lang="ru-RU" sz="2400" b="1" dirty="0" smtClean="0">
                <a:latin typeface="Arial Black" pitchFamily="34" charset="0"/>
              </a:rPr>
              <a:t>**Выполнить </a:t>
            </a:r>
            <a:r>
              <a:rPr lang="ru-RU" sz="2400" b="1" dirty="0" smtClean="0">
                <a:latin typeface="Arial Black" pitchFamily="34" charset="0"/>
              </a:rPr>
              <a:t>упражнение № 40 (по образцу</a:t>
            </a:r>
            <a:r>
              <a:rPr lang="ru-RU" sz="2400" b="1" dirty="0" smtClean="0">
                <a:latin typeface="Arial Black" pitchFamily="34" charset="0"/>
              </a:rPr>
              <a:t>)</a:t>
            </a:r>
          </a:p>
          <a:p>
            <a:pPr fontAlgn="t">
              <a:buNone/>
            </a:pPr>
            <a:endParaRPr lang="ru-RU" sz="2400" dirty="0" smtClean="0"/>
          </a:p>
          <a:p>
            <a:pPr fontAlgn="t">
              <a:buNone/>
            </a:pPr>
            <a:r>
              <a:rPr lang="ru-RU" sz="2400" b="1" dirty="0" smtClean="0">
                <a:latin typeface="Arial Black" pitchFamily="34" charset="0"/>
              </a:rPr>
              <a:t>**</a:t>
            </a:r>
            <a:r>
              <a:rPr lang="ru-RU" sz="2400" b="1" dirty="0" smtClean="0">
                <a:latin typeface="Arial Black" pitchFamily="34" charset="0"/>
              </a:rPr>
              <a:t>Творческое </a:t>
            </a:r>
            <a:r>
              <a:rPr lang="ru-RU" sz="2400" b="1" dirty="0" smtClean="0">
                <a:latin typeface="Arial Black" pitchFamily="34" charset="0"/>
              </a:rPr>
              <a:t>задание:</a:t>
            </a:r>
          </a:p>
          <a:p>
            <a:pPr fontAlgn="t">
              <a:buNone/>
            </a:pP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      </a:t>
            </a:r>
            <a:r>
              <a:rPr lang="ru-RU" sz="2400" dirty="0" smtClean="0">
                <a:latin typeface="Arial Black" pitchFamily="34" charset="0"/>
              </a:rPr>
              <a:t>составить </a:t>
            </a:r>
            <a:r>
              <a:rPr lang="ru-RU" sz="2400" dirty="0" err="1" smtClean="0">
                <a:latin typeface="Arial Black" pitchFamily="34" charset="0"/>
              </a:rPr>
              <a:t>синквейн</a:t>
            </a:r>
            <a:r>
              <a:rPr lang="ru-RU" sz="2400" dirty="0" smtClean="0">
                <a:latin typeface="Arial Black" pitchFamily="34" charset="0"/>
              </a:rPr>
              <a:t> на тему Синонимы»,     </a:t>
            </a:r>
          </a:p>
          <a:p>
            <a:pPr fontAlgn="t">
              <a:buNone/>
            </a:pPr>
            <a:r>
              <a:rPr lang="ru-RU" sz="2400" dirty="0" smtClean="0">
                <a:latin typeface="Arial Black" pitchFamily="34" charset="0"/>
              </a:rPr>
              <a:t>      «Антонимы», «Омонимы», «Паронимы</a:t>
            </a:r>
            <a:r>
              <a:rPr lang="ru-RU" sz="2400" dirty="0" smtClean="0">
                <a:latin typeface="Arial Black" pitchFamily="34" charset="0"/>
              </a:rPr>
              <a:t>».</a:t>
            </a:r>
          </a:p>
          <a:p>
            <a:pPr fontAlgn="t">
              <a:buNone/>
            </a:pPr>
            <a:endParaRPr lang="ru-RU" sz="2400" b="1" dirty="0" smtClean="0">
              <a:latin typeface="Arial Black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latin typeface="Arial Black" pitchFamily="34" charset="0"/>
              </a:rPr>
              <a:t>***  Написать сочинение - миниатюру на тему   </a:t>
            </a:r>
            <a:r>
              <a:rPr lang="ru-RU" sz="2400" b="1" dirty="0" smtClean="0"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     </a:t>
            </a:r>
            <a:r>
              <a:rPr lang="ru-RU" sz="2400" b="1" dirty="0" smtClean="0">
                <a:latin typeface="Arial Black" pitchFamily="34" charset="0"/>
              </a:rPr>
              <a:t>«</a:t>
            </a:r>
            <a:r>
              <a:rPr lang="ru-RU" sz="2400" b="1" dirty="0" smtClean="0">
                <a:latin typeface="Arial Black" pitchFamily="34" charset="0"/>
              </a:rPr>
              <a:t>Использование синонимов, антонимов, </a:t>
            </a:r>
            <a:r>
              <a:rPr lang="ru-RU" sz="2400" b="1" dirty="0" smtClean="0"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      </a:t>
            </a:r>
            <a:r>
              <a:rPr lang="ru-RU" sz="2400" b="1" dirty="0" smtClean="0">
                <a:latin typeface="Arial Black" pitchFamily="34" charset="0"/>
              </a:rPr>
              <a:t>омонимов</a:t>
            </a:r>
            <a:r>
              <a:rPr lang="ru-RU" sz="2400" b="1" dirty="0" smtClean="0">
                <a:latin typeface="Arial Black" pitchFamily="34" charset="0"/>
              </a:rPr>
              <a:t>, паронимов в речи».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ositronica\Desktop\мой урок\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95</Words>
  <Application>Microsoft Office PowerPoint</Application>
  <PresentationFormat>Экран (4:3)</PresentationFormat>
  <Paragraphs>52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СРАВНИТЕ</vt:lpstr>
      <vt:lpstr>Синонимы. Антонимы. Омонимы. Паронимы.  Их  употребление. </vt:lpstr>
      <vt:lpstr>Проверьте:</vt:lpstr>
      <vt:lpstr>ЭТАЛОН</vt:lpstr>
      <vt:lpstr>Проверьте и оцените себя </vt:lpstr>
      <vt:lpstr>Слайд 7</vt:lpstr>
      <vt:lpstr>Домашнее задание: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positronica</dc:creator>
  <cp:lastModifiedBy>positronica</cp:lastModifiedBy>
  <cp:revision>24</cp:revision>
  <dcterms:created xsi:type="dcterms:W3CDTF">2019-09-11T11:06:18Z</dcterms:created>
  <dcterms:modified xsi:type="dcterms:W3CDTF">2019-09-16T08:21:48Z</dcterms:modified>
</cp:coreProperties>
</file>