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72" r:id="rId8"/>
    <p:sldId id="261" r:id="rId9"/>
    <p:sldId id="268" r:id="rId10"/>
    <p:sldId id="263" r:id="rId11"/>
    <p:sldId id="271" r:id="rId12"/>
    <p:sldId id="265" r:id="rId13"/>
    <p:sldId id="266" r:id="rId14"/>
    <p:sldId id="267" r:id="rId15"/>
    <p:sldId id="264" r:id="rId16"/>
    <p:sldId id="269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E5347EC1-569D-4739-B805-E93366D58D75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D34B5FD-1E63-4877-8424-15823E6DB1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&#1044;&#1086;&#1084;&#1072;&#1096;&#1085;&#1080;&#1081;\Desktop\&#1050;&#1086;&#1084;&#1072;&#1088;&#1086;&#1074;&#1089;&#1082;&#1080;&#1077;%20&#1087;&#1086;&#1088;&#1086;&#1075;&#1080;%20-%20&#1045;&#1085;&#1080;&#1089;&#1077;&#1081;&#1089;&#1082;&#1080;&#1081;%20&#1082;&#1088;&#1103;&#1078;-2007&#1075;.mp4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86000" y="1196752"/>
            <a:ext cx="6172200" cy="3821810"/>
          </a:xfrm>
        </p:spPr>
        <p:txBody>
          <a:bodyPr>
            <a:normAutofit/>
          </a:bodyPr>
          <a:lstStyle/>
          <a:p>
            <a:pPr algn="ctr"/>
            <a:r>
              <a:rPr lang="ru-RU" sz="6000" dirty="0" smtClean="0"/>
              <a:t>Основание Канского острога</a:t>
            </a:r>
            <a:endParaRPr lang="ru-RU" sz="6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755576" y="692696"/>
          <a:ext cx="7704856" cy="47165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52428"/>
                <a:gridCol w="3852428"/>
              </a:tblGrid>
              <a:tr h="659654"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ЗИМОВЬЕ</a:t>
                      </a:r>
                      <a:endParaRPr lang="ru-RU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200" b="1" dirty="0" smtClean="0"/>
                        <a:t>ОСТРОГ</a:t>
                      </a:r>
                      <a:endParaRPr lang="ru-RU" sz="3200" b="1" dirty="0"/>
                    </a:p>
                  </a:txBody>
                  <a:tcPr/>
                </a:tc>
              </a:tr>
              <a:tr h="1352290">
                <a:tc>
                  <a:txBody>
                    <a:bodyPr/>
                    <a:lstStyle/>
                    <a:p>
                      <a:pPr marL="457200" indent="-457200">
                        <a:buAutoNum type="arabicPeriod"/>
                      </a:pPr>
                      <a:r>
                        <a:rPr lang="ru-RU" sz="2400" b="1" dirty="0" smtClean="0"/>
                        <a:t>Небольшое</a:t>
                      </a:r>
                    </a:p>
                    <a:p>
                      <a:pPr marL="457200" indent="-457200">
                        <a:buNone/>
                      </a:pPr>
                      <a:r>
                        <a:rPr lang="ru-RU" sz="2400" b="1" dirty="0" smtClean="0"/>
                        <a:t>  </a:t>
                      </a:r>
                      <a:r>
                        <a:rPr lang="ru-RU" sz="2400" b="1" baseline="0" dirty="0" smtClean="0"/>
                        <a:t> </a:t>
                      </a:r>
                      <a:r>
                        <a:rPr lang="ru-RU" sz="2400" b="1" dirty="0" smtClean="0"/>
                        <a:t>   укрепление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1. Крупное укрепление</a:t>
                      </a:r>
                      <a:endParaRPr lang="ru-RU" sz="2400" b="1" dirty="0"/>
                    </a:p>
                  </a:txBody>
                  <a:tcPr/>
                </a:tc>
              </a:tr>
              <a:tr h="1352290"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2. Для малого</a:t>
                      </a:r>
                    </a:p>
                    <a:p>
                      <a:r>
                        <a:rPr lang="ru-RU" sz="2400" b="1" dirty="0" smtClean="0"/>
                        <a:t>    количества людей</a:t>
                      </a:r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400" b="1" dirty="0" smtClean="0"/>
                        <a:t>2. Для  большого</a:t>
                      </a:r>
                    </a:p>
                    <a:p>
                      <a:r>
                        <a:rPr lang="ru-RU" sz="2400" b="1" dirty="0" smtClean="0"/>
                        <a:t>    количества  людей</a:t>
                      </a:r>
                      <a:endParaRPr lang="ru-RU" sz="2400" b="1" dirty="0"/>
                    </a:p>
                  </a:txBody>
                  <a:tcPr/>
                </a:tc>
              </a:tr>
              <a:tr h="135229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3. Жили только зимой в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    период сбора</a:t>
                      </a:r>
                      <a:r>
                        <a:rPr lang="ru-RU" sz="2400" b="1" baseline="0" dirty="0" smtClean="0"/>
                        <a:t> дани</a:t>
                      </a:r>
                      <a:endParaRPr lang="ru-RU" sz="2400" b="1" dirty="0" smtClean="0"/>
                    </a:p>
                    <a:p>
                      <a:endParaRPr lang="ru-RU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400" b="1" dirty="0" smtClean="0"/>
                        <a:t>3. Жили круглый год</a:t>
                      </a:r>
                    </a:p>
                    <a:p>
                      <a:endParaRPr lang="ru-RU" sz="2400" b="1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404664"/>
            <a:ext cx="8352928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</a:rPr>
              <a:t>Фёдор Мякинин </a:t>
            </a:r>
            <a:r>
              <a:rPr lang="ru-RU" sz="2400" b="1" dirty="0" smtClean="0"/>
              <a:t>послал царю грамоту, где указывал на необходимость строительства на Кану острога. Ответа не последовало.</a:t>
            </a:r>
          </a:p>
          <a:p>
            <a:endParaRPr lang="ru-RU" sz="2400" b="1" dirty="0"/>
          </a:p>
          <a:p>
            <a:r>
              <a:rPr lang="ru-RU" sz="2400" b="1" dirty="0" smtClean="0"/>
              <a:t>Тогда он сам отправил на Кан </a:t>
            </a:r>
            <a:r>
              <a:rPr lang="ru-RU" sz="2400" b="1" dirty="0" smtClean="0">
                <a:solidFill>
                  <a:srgbClr val="FF0000"/>
                </a:solidFill>
              </a:rPr>
              <a:t>50</a:t>
            </a:r>
            <a:r>
              <a:rPr lang="ru-RU" sz="2400" b="1" dirty="0" smtClean="0"/>
              <a:t> казаков во главе с атаманом </a:t>
            </a:r>
            <a:r>
              <a:rPr lang="ru-RU" sz="2400" b="1" dirty="0" smtClean="0">
                <a:solidFill>
                  <a:srgbClr val="FF0000"/>
                </a:solidFill>
              </a:rPr>
              <a:t>Милославом Кольцовым.</a:t>
            </a:r>
          </a:p>
          <a:p>
            <a:endParaRPr lang="ru-RU" sz="2400" b="1" dirty="0">
              <a:solidFill>
                <a:srgbClr val="FF0000"/>
              </a:solidFill>
            </a:endParaRPr>
          </a:p>
          <a:p>
            <a:r>
              <a:rPr lang="ru-RU" sz="2400" b="1" dirty="0" smtClean="0"/>
              <a:t>Острог возвели </a:t>
            </a:r>
            <a:r>
              <a:rPr lang="ru-RU" sz="2400" b="1" dirty="0" smtClean="0">
                <a:solidFill>
                  <a:srgbClr val="FF0000"/>
                </a:solidFill>
              </a:rPr>
              <a:t>18 октября 1636 года </a:t>
            </a:r>
            <a:r>
              <a:rPr lang="ru-RU" sz="2400" b="1" dirty="0" smtClean="0"/>
              <a:t>в том месте, где река Кан круто поворачивает на запад. Это было у </a:t>
            </a:r>
            <a:r>
              <a:rPr lang="ru-RU" sz="2400" b="1" dirty="0" err="1" smtClean="0">
                <a:solidFill>
                  <a:srgbClr val="FF0000"/>
                </a:solidFill>
              </a:rPr>
              <a:t>Брацкого</a:t>
            </a:r>
            <a:r>
              <a:rPr lang="ru-RU" sz="2400" b="1" dirty="0" smtClean="0">
                <a:solidFill>
                  <a:srgbClr val="FF0000"/>
                </a:solidFill>
              </a:rPr>
              <a:t> перевоза </a:t>
            </a:r>
            <a:r>
              <a:rPr lang="ru-RU" sz="2400" b="1" dirty="0" smtClean="0">
                <a:solidFill>
                  <a:srgbClr val="00B050"/>
                </a:solidFill>
              </a:rPr>
              <a:t>(ныне Кан-перевоз). </a:t>
            </a:r>
            <a:r>
              <a:rPr lang="ru-RU" sz="2400" b="1" dirty="0" smtClean="0"/>
              <a:t>Это самое мелкое место, здесь был брод.</a:t>
            </a:r>
          </a:p>
          <a:p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Острог: </a:t>
            </a:r>
            <a:r>
              <a:rPr lang="ru-RU" sz="2400" b="1" dirty="0" smtClean="0"/>
              <a:t>тын</a:t>
            </a:r>
            <a:r>
              <a:rPr lang="ru-RU" sz="2400" b="1" dirty="0" smtClean="0">
                <a:solidFill>
                  <a:srgbClr val="00B050"/>
                </a:solidFill>
              </a:rPr>
              <a:t> </a:t>
            </a:r>
            <a:r>
              <a:rPr lang="ru-RU" sz="2400" b="1" dirty="0" smtClean="0"/>
              <a:t>высотой</a:t>
            </a:r>
            <a:r>
              <a:rPr lang="ru-RU" sz="2400" b="1" dirty="0" smtClean="0">
                <a:solidFill>
                  <a:srgbClr val="00B050"/>
                </a:solidFill>
              </a:rPr>
              <a:t> 4 аршина, </a:t>
            </a:r>
            <a:r>
              <a:rPr lang="ru-RU" sz="2400" b="1" dirty="0" smtClean="0"/>
              <a:t>ров шириной и глубиной </a:t>
            </a:r>
            <a:r>
              <a:rPr lang="ru-RU" sz="2400" b="1" dirty="0" smtClean="0">
                <a:solidFill>
                  <a:srgbClr val="00B050"/>
                </a:solidFill>
              </a:rPr>
              <a:t>3 аршина. </a:t>
            </a:r>
            <a:r>
              <a:rPr lang="ru-RU" sz="2400" b="1" dirty="0" smtClean="0"/>
              <a:t>Надолбы по дну рва поставили.</a:t>
            </a:r>
          </a:p>
          <a:p>
            <a:endParaRPr lang="ru-RU" sz="2400" b="1" dirty="0">
              <a:solidFill>
                <a:srgbClr val="00B050"/>
              </a:solidFill>
            </a:endParaRPr>
          </a:p>
          <a:p>
            <a:r>
              <a:rPr lang="ru-RU" sz="2400" b="1" dirty="0" smtClean="0">
                <a:solidFill>
                  <a:srgbClr val="00B050"/>
                </a:solidFill>
              </a:rPr>
              <a:t>10 </a:t>
            </a:r>
            <a:r>
              <a:rPr lang="ru-RU" sz="2400" b="1" dirty="0" smtClean="0"/>
              <a:t>домов, </a:t>
            </a:r>
            <a:r>
              <a:rPr lang="ru-RU" sz="2400" b="1" dirty="0" err="1" smtClean="0"/>
              <a:t>позяйственные</a:t>
            </a:r>
            <a:r>
              <a:rPr lang="ru-RU" sz="2400" b="1" dirty="0" smtClean="0"/>
              <a:t> постройки.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Домашний\Desktop\Канск\Первопроходцы на реке Кан (Капелько В.Ф.)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260647"/>
            <a:ext cx="5760640" cy="522959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331640" y="573325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Капелько</a:t>
            </a:r>
            <a:r>
              <a:rPr lang="ru-RU" b="1" dirty="0" smtClean="0">
                <a:solidFill>
                  <a:srgbClr val="FF0000"/>
                </a:solidFill>
              </a:rPr>
              <a:t> В.Ф.</a:t>
            </a:r>
            <a:r>
              <a:rPr lang="ru-RU" b="1" dirty="0" smtClean="0"/>
              <a:t> Первопроходцы на реке Кан </a:t>
            </a:r>
            <a:endParaRPr lang="ru-R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Домашний\Desktop\Канск\kanskij_ostro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332656"/>
            <a:ext cx="7158335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Домашний\Desktop\Канск\Острог1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548680"/>
            <a:ext cx="8128289" cy="36724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83568" y="4653136"/>
            <a:ext cx="77768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Максимов. </a:t>
            </a:r>
            <a:r>
              <a:rPr lang="ru-RU" b="1" dirty="0" smtClean="0"/>
              <a:t>Канский острог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Домашний\Desktop\Канск\300px-KartaOstrog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6"/>
            <a:ext cx="7932636" cy="518265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11560" y="5877272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Старинная чертёжная карта Канска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Домашний\Desktop\Канск\80811607_large_gerb_goroda_Kanska_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200025"/>
            <a:ext cx="4162425" cy="6657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Домашний\Desktop\Канск\160px-Flag_of_Kansk_(Krasnoyarsk_krai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548680"/>
            <a:ext cx="6000892" cy="4013096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47664" y="5085184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/>
              <a:t>Флаг города Канска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260648"/>
            <a:ext cx="7848872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1623 г. Яков Хрипунов </a:t>
            </a:r>
            <a:r>
              <a:rPr lang="ru-RU" sz="3200" dirty="0" smtClean="0"/>
              <a:t>отправляет на Кан казаков </a:t>
            </a:r>
            <a:r>
              <a:rPr lang="ru-RU" sz="3200" b="1" dirty="0" err="1" smtClean="0">
                <a:solidFill>
                  <a:srgbClr val="00B050"/>
                </a:solidFill>
              </a:rPr>
              <a:t>Ждана</a:t>
            </a:r>
            <a:r>
              <a:rPr lang="ru-RU" sz="3200" b="1" dirty="0" smtClean="0">
                <a:solidFill>
                  <a:srgbClr val="00B050"/>
                </a:solidFill>
              </a:rPr>
              <a:t> Козлова, Василия Лодыгина </a:t>
            </a:r>
            <a:r>
              <a:rPr lang="ru-RU" sz="3200" dirty="0" smtClean="0"/>
              <a:t>и</a:t>
            </a:r>
            <a:r>
              <a:rPr lang="ru-RU" sz="3200" b="1" dirty="0" smtClean="0">
                <a:solidFill>
                  <a:srgbClr val="00B050"/>
                </a:solidFill>
              </a:rPr>
              <a:t> </a:t>
            </a:r>
            <a:r>
              <a:rPr lang="ru-RU" sz="3200" b="1" dirty="0" err="1" smtClean="0">
                <a:solidFill>
                  <a:srgbClr val="00B050"/>
                </a:solidFill>
              </a:rPr>
              <a:t>Анания</a:t>
            </a:r>
            <a:r>
              <a:rPr lang="ru-RU" sz="3200" b="1" dirty="0" smtClean="0">
                <a:solidFill>
                  <a:srgbClr val="00B050"/>
                </a:solidFill>
              </a:rPr>
              <a:t> Иванова </a:t>
            </a:r>
            <a:r>
              <a:rPr lang="ru-RU" sz="3200" dirty="0" smtClean="0"/>
              <a:t>в разведку.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Цель: </a:t>
            </a:r>
            <a:r>
              <a:rPr lang="ru-RU" sz="3200" dirty="0" smtClean="0"/>
              <a:t>узнать, приходят ли сюда люди братские и с какой целью? </a:t>
            </a:r>
          </a:p>
          <a:p>
            <a:r>
              <a:rPr lang="ru-RU" sz="3200" dirty="0" smtClean="0"/>
              <a:t>Велено пригласить их для сбора ясака.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Результат:</a:t>
            </a:r>
            <a:r>
              <a:rPr lang="ru-RU" sz="3200" dirty="0" smtClean="0"/>
              <a:t> в ясаке русским отказали, т.к. приходили буряты и всё забрали.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280920" cy="5256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FF0000"/>
                </a:solidFill>
              </a:rPr>
              <a:t>Август 1628 г. </a:t>
            </a:r>
            <a:r>
              <a:rPr lang="ru-RU" sz="3600" dirty="0" smtClean="0"/>
              <a:t>Ещё не достроен Красноярский острог, а </a:t>
            </a:r>
            <a:r>
              <a:rPr lang="ru-RU" sz="3600" b="1" dirty="0" smtClean="0">
                <a:solidFill>
                  <a:srgbClr val="00B050"/>
                </a:solidFill>
              </a:rPr>
              <a:t>Андрей Дубенский </a:t>
            </a:r>
            <a:r>
              <a:rPr lang="ru-RU" sz="3600" dirty="0" smtClean="0"/>
              <a:t>отправляет </a:t>
            </a:r>
            <a:r>
              <a:rPr lang="ru-RU" sz="3600" b="1" dirty="0" smtClean="0">
                <a:solidFill>
                  <a:srgbClr val="FF0000"/>
                </a:solidFill>
              </a:rPr>
              <a:t>Ермака</a:t>
            </a:r>
            <a:endParaRPr lang="ru-RU" sz="3600" dirty="0" smtClean="0"/>
          </a:p>
          <a:p>
            <a:r>
              <a:rPr lang="ru-RU" sz="3600" b="1" dirty="0" smtClean="0">
                <a:solidFill>
                  <a:srgbClr val="FF0000"/>
                </a:solidFill>
              </a:rPr>
              <a:t>Астафьева </a:t>
            </a:r>
            <a:r>
              <a:rPr lang="ru-RU" sz="3600" dirty="0" smtClean="0"/>
              <a:t>с </a:t>
            </a:r>
            <a:r>
              <a:rPr lang="ru-RU" sz="3600" b="1" dirty="0" smtClean="0">
                <a:solidFill>
                  <a:srgbClr val="FF0000"/>
                </a:solidFill>
              </a:rPr>
              <a:t>50</a:t>
            </a:r>
            <a:r>
              <a:rPr lang="ru-RU" sz="3600" dirty="0" smtClean="0"/>
              <a:t> казаками на Кан.</a:t>
            </a:r>
          </a:p>
          <a:p>
            <a:r>
              <a:rPr lang="ru-RU" sz="3600" dirty="0" smtClean="0"/>
              <a:t> </a:t>
            </a:r>
          </a:p>
          <a:p>
            <a:r>
              <a:rPr lang="ru-RU" sz="3600" dirty="0" smtClean="0"/>
              <a:t>Приказ был краток: </a:t>
            </a:r>
            <a:r>
              <a:rPr lang="ru-RU" sz="3600" b="1" dirty="0" smtClean="0">
                <a:solidFill>
                  <a:srgbClr val="00B050"/>
                </a:solidFill>
              </a:rPr>
              <a:t>«Идти водой по Енисею до устья Кана, и там, среди </a:t>
            </a:r>
            <a:r>
              <a:rPr lang="ru-RU" sz="3600" b="1" dirty="0" err="1" smtClean="0">
                <a:solidFill>
                  <a:srgbClr val="00B050"/>
                </a:solidFill>
              </a:rPr>
              <a:t>канских</a:t>
            </a:r>
            <a:r>
              <a:rPr lang="ru-RU" sz="3600" b="1" dirty="0" smtClean="0">
                <a:solidFill>
                  <a:srgbClr val="00B050"/>
                </a:solidFill>
              </a:rPr>
              <a:t> людей, поставить новый острог…»</a:t>
            </a:r>
            <a:endParaRPr lang="ru-RU" sz="36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Домашний\Desktop\Канск\117420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632848" cy="509916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39552" y="580526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Памятник основателям города возле Канского краеведческого музея</a:t>
            </a:r>
            <a:endParaRPr lang="ru-RU" b="1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476672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     По Енисею плыть легко, но как повернули на восток, подняли паруса и взяли вёсла.</a:t>
            </a:r>
          </a:p>
          <a:p>
            <a:endParaRPr lang="ru-RU" sz="3200" dirty="0"/>
          </a:p>
          <a:p>
            <a:r>
              <a:rPr lang="ru-RU" sz="3200" b="1" dirty="0" smtClean="0">
                <a:solidFill>
                  <a:srgbClr val="FF0000"/>
                </a:solidFill>
              </a:rPr>
              <a:t>Задание: </a:t>
            </a:r>
            <a:r>
              <a:rPr lang="ru-RU" sz="3200" b="1" dirty="0" smtClean="0">
                <a:solidFill>
                  <a:srgbClr val="0070C0"/>
                </a:solidFill>
              </a:rPr>
              <a:t>посмотрите на планшет или карту, какие трудности пути сможете назвать?</a:t>
            </a:r>
          </a:p>
          <a:p>
            <a:endParaRPr lang="ru-RU" sz="3200" b="1" dirty="0">
              <a:solidFill>
                <a:srgbClr val="0070C0"/>
              </a:solidFill>
            </a:endParaRPr>
          </a:p>
          <a:p>
            <a:r>
              <a:rPr lang="ru-RU" sz="3200" b="1" dirty="0" smtClean="0"/>
              <a:t>За </a:t>
            </a:r>
            <a:r>
              <a:rPr lang="ru-RU" sz="3200" b="1" dirty="0" smtClean="0">
                <a:solidFill>
                  <a:srgbClr val="FF0000"/>
                </a:solidFill>
              </a:rPr>
              <a:t>5 недель </a:t>
            </a:r>
            <a:r>
              <a:rPr lang="ru-RU" sz="3200" b="1" dirty="0" smtClean="0"/>
              <a:t>преодолели </a:t>
            </a:r>
            <a:r>
              <a:rPr lang="ru-RU" sz="3200" b="1" dirty="0" smtClean="0">
                <a:solidFill>
                  <a:srgbClr val="FF0000"/>
                </a:solidFill>
              </a:rPr>
              <a:t>6</a:t>
            </a:r>
            <a:r>
              <a:rPr lang="ru-RU" sz="3200" b="1" dirty="0" smtClean="0"/>
              <a:t> порогов, подошли к </a:t>
            </a:r>
            <a:r>
              <a:rPr lang="ru-RU" sz="3200" b="1" dirty="0" smtClean="0">
                <a:solidFill>
                  <a:srgbClr val="FF0000"/>
                </a:solidFill>
              </a:rPr>
              <a:t>седьмому.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Домашний\Desktop\Канск\10130_large.p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2780928"/>
            <a:ext cx="5231904" cy="392392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23528" y="4221088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Комаровские</a:t>
            </a:r>
            <a:r>
              <a:rPr lang="ru-RU" b="1" dirty="0" smtClean="0"/>
              <a:t> пороги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5436096" y="980728"/>
            <a:ext cx="3240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err="1" smtClean="0"/>
              <a:t>Араксеев</a:t>
            </a:r>
            <a:r>
              <a:rPr lang="ru-RU" b="1" dirty="0" smtClean="0"/>
              <a:t> порог</a:t>
            </a:r>
            <a:endParaRPr lang="ru-RU" b="1" dirty="0"/>
          </a:p>
        </p:txBody>
      </p:sp>
      <p:pic>
        <p:nvPicPr>
          <p:cNvPr id="1026" name="Picture 2" descr="C:\Users\Домашний\Desktop\151827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19" y="116632"/>
            <a:ext cx="4800533" cy="3600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Комаровские пороги - Енисейский кряж-2007г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43541" y="332656"/>
            <a:ext cx="7872875" cy="59046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04664"/>
            <a:ext cx="7992888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18 октября 1628 года </a:t>
            </a:r>
            <a:r>
              <a:rPr lang="ru-RU" sz="3200" b="1" dirty="0" smtClean="0"/>
              <a:t>возле </a:t>
            </a:r>
            <a:r>
              <a:rPr lang="ru-RU" sz="3200" b="1" dirty="0" err="1" smtClean="0">
                <a:solidFill>
                  <a:srgbClr val="00B050"/>
                </a:solidFill>
              </a:rPr>
              <a:t>Араксеева</a:t>
            </a:r>
            <a:r>
              <a:rPr lang="ru-RU" sz="3200" b="1" dirty="0" smtClean="0">
                <a:solidFill>
                  <a:srgbClr val="00B050"/>
                </a:solidFill>
              </a:rPr>
              <a:t> улуса </a:t>
            </a:r>
            <a:r>
              <a:rPr lang="ru-RU" sz="3200" b="1" dirty="0" smtClean="0"/>
              <a:t>(название селения народа </a:t>
            </a:r>
            <a:r>
              <a:rPr lang="ru-RU" sz="3200" b="1" dirty="0" err="1" smtClean="0"/>
              <a:t>коттов</a:t>
            </a:r>
            <a:r>
              <a:rPr lang="ru-RU" sz="3200" b="1" dirty="0" smtClean="0"/>
              <a:t>) </a:t>
            </a:r>
            <a:r>
              <a:rPr lang="ru-RU" sz="3200" b="1" dirty="0" smtClean="0">
                <a:solidFill>
                  <a:srgbClr val="FF0000"/>
                </a:solidFill>
              </a:rPr>
              <a:t>( сегодня село Комарово) </a:t>
            </a:r>
            <a:r>
              <a:rPr lang="ru-RU" sz="3200" b="1" dirty="0" smtClean="0">
                <a:solidFill>
                  <a:srgbClr val="00B050"/>
                </a:solidFill>
              </a:rPr>
              <a:t>у </a:t>
            </a:r>
            <a:r>
              <a:rPr lang="ru-RU" sz="3200" b="1" dirty="0" err="1" smtClean="0">
                <a:solidFill>
                  <a:srgbClr val="00B050"/>
                </a:solidFill>
              </a:rPr>
              <a:t>Араксеева</a:t>
            </a:r>
            <a:r>
              <a:rPr lang="ru-RU" sz="3200" b="1" dirty="0" smtClean="0">
                <a:solidFill>
                  <a:srgbClr val="00B050"/>
                </a:solidFill>
              </a:rPr>
              <a:t> порога </a:t>
            </a:r>
            <a:r>
              <a:rPr lang="ru-RU" sz="3200" b="1" dirty="0" smtClean="0"/>
              <a:t>поставили зимовье.</a:t>
            </a:r>
          </a:p>
          <a:p>
            <a:endParaRPr lang="ru-RU" sz="3200" b="1" dirty="0"/>
          </a:p>
          <a:p>
            <a:r>
              <a:rPr lang="ru-RU" sz="3200" b="1" dirty="0" smtClean="0"/>
              <a:t> Состояло из 2 изб, обнесённых тыном. </a:t>
            </a:r>
          </a:p>
          <a:p>
            <a:endParaRPr lang="ru-RU" sz="3200" b="1" dirty="0"/>
          </a:p>
          <a:p>
            <a:r>
              <a:rPr lang="ru-RU" sz="3200" b="1" dirty="0" smtClean="0"/>
              <a:t>Здесь и зазимовали, дальше плыть было нельзя: похолодало, река замерзала.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Домашний\Desktop\Канск\image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95736" y="188640"/>
            <a:ext cx="4572771" cy="6264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84</TotalTime>
  <Words>360</Words>
  <Application>Microsoft Office PowerPoint</Application>
  <PresentationFormat>Экран (4:3)</PresentationFormat>
  <Paragraphs>49</Paragraphs>
  <Slides>17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Эркер</vt:lpstr>
      <vt:lpstr>Основание Канского острога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Основание Канского острога</dc:title>
  <dc:creator>Домашний</dc:creator>
  <cp:lastModifiedBy>Домашний</cp:lastModifiedBy>
  <cp:revision>11</cp:revision>
  <dcterms:created xsi:type="dcterms:W3CDTF">2013-10-13T11:10:51Z</dcterms:created>
  <dcterms:modified xsi:type="dcterms:W3CDTF">2017-03-09T13:46:29Z</dcterms:modified>
</cp:coreProperties>
</file>