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1" r:id="rId5"/>
    <p:sldId id="262" r:id="rId6"/>
    <p:sldId id="258" r:id="rId7"/>
    <p:sldId id="268" r:id="rId8"/>
    <p:sldId id="264" r:id="rId9"/>
    <p:sldId id="260" r:id="rId10"/>
    <p:sldId id="263" r:id="rId11"/>
    <p:sldId id="259" r:id="rId12"/>
    <p:sldId id="265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6AE89A-E1FF-49BF-8D77-F8CCC7C470BF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64A01C-3CB3-4454-9089-A01CD0138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980728"/>
            <a:ext cx="6264696" cy="3168352"/>
          </a:xfrm>
        </p:spPr>
        <p:txBody>
          <a:bodyPr>
            <a:noAutofit/>
          </a:bodyPr>
          <a:lstStyle/>
          <a:p>
            <a:pPr algn="ctr"/>
            <a:r>
              <a:rPr lang="ru-RU" sz="6600" smtClean="0">
                <a:solidFill>
                  <a:schemeClr val="accent1"/>
                </a:solidFill>
              </a:rPr>
              <a:t>Основание </a:t>
            </a:r>
            <a:r>
              <a:rPr lang="ru-RU" sz="6600" smtClean="0">
                <a:solidFill>
                  <a:schemeClr val="accent1"/>
                </a:solidFill>
              </a:rPr>
              <a:t>Енисей</a:t>
            </a:r>
            <a:r>
              <a:rPr lang="ru-RU" sz="6600" smtClean="0">
                <a:solidFill>
                  <a:schemeClr val="accent1"/>
                </a:solidFill>
              </a:rPr>
              <a:t>ского </a:t>
            </a:r>
            <a:r>
              <a:rPr lang="ru-RU" sz="6600" dirty="0" smtClean="0">
                <a:solidFill>
                  <a:schemeClr val="accent1"/>
                </a:solidFill>
              </a:rPr>
              <a:t>острога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Цели строительства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3200" b="1" dirty="0" smtClean="0"/>
              <a:t>присоединение новых земель;</a:t>
            </a:r>
          </a:p>
          <a:p>
            <a:pPr>
              <a:buFont typeface="Arial" pitchFamily="34" charset="0"/>
              <a:buChar char="•"/>
            </a:pPr>
            <a:endParaRPr lang="ru-RU" sz="3200" b="1" dirty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обеспечение безопасности гарнизона;</a:t>
            </a:r>
          </a:p>
          <a:p>
            <a:pPr>
              <a:buFont typeface="Arial" pitchFamily="34" charset="0"/>
              <a:buChar char="•"/>
            </a:pPr>
            <a:endParaRPr lang="ru-RU" sz="3200" b="1" dirty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</a:t>
            </a:r>
            <a:r>
              <a:rPr lang="ru-RU" sz="3200" b="1" dirty="0" err="1" smtClean="0"/>
              <a:t>объясачивание</a:t>
            </a:r>
            <a:r>
              <a:rPr lang="ru-RU" sz="3200" b="1" dirty="0" smtClean="0"/>
              <a:t> местного населения.</a:t>
            </a:r>
          </a:p>
          <a:p>
            <a:pPr>
              <a:buFont typeface="Arial" pitchFamily="34" charset="0"/>
              <a:buChar char="•"/>
            </a:pPr>
            <a:endParaRPr lang="ru-RU" sz="3200" b="1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Ясак</a:t>
            </a:r>
            <a:r>
              <a:rPr lang="ru-RU" sz="3200" b="1" dirty="0" smtClean="0"/>
              <a:t> – сбор дани с местного населения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(в первую очередь пушниной)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enisejskij_ost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501960" cy="3384376"/>
          </a:xfrm>
          <a:prstGeom prst="rect">
            <a:avLst/>
          </a:prstGeom>
          <a:noFill/>
        </p:spPr>
      </p:pic>
      <p:pic>
        <p:nvPicPr>
          <p:cNvPr id="3075" name="Picture 3" descr="C:\Users\Домашний\Desktop\enisej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326770" cy="3168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0152" y="3717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Печать острога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9330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Старинная гравюра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15719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1623 г. </a:t>
            </a:r>
            <a:r>
              <a:rPr lang="ru-RU" sz="3200" b="1" dirty="0" smtClean="0"/>
              <a:t>– назначен первый </a:t>
            </a:r>
            <a:r>
              <a:rPr lang="ru-RU" sz="3200" b="1" dirty="0" smtClean="0">
                <a:solidFill>
                  <a:srgbClr val="C00000"/>
                </a:solidFill>
              </a:rPr>
              <a:t>воевода</a:t>
            </a:r>
            <a:r>
              <a:rPr lang="ru-RU" sz="3200" b="1" dirty="0" smtClean="0"/>
              <a:t> – </a:t>
            </a:r>
            <a:r>
              <a:rPr lang="ru-RU" sz="3200" b="1" dirty="0" smtClean="0">
                <a:solidFill>
                  <a:srgbClr val="FF0000"/>
                </a:solidFill>
              </a:rPr>
              <a:t>Яков Игнатьевич Хрипунов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1649 г. </a:t>
            </a:r>
            <a:r>
              <a:rPr lang="ru-RU" sz="3600" b="1" dirty="0" smtClean="0"/>
              <a:t>– острог смыт наводнением</a:t>
            </a:r>
          </a:p>
          <a:p>
            <a:endParaRPr lang="ru-RU" sz="3600" b="1" dirty="0"/>
          </a:p>
          <a:p>
            <a:r>
              <a:rPr lang="ru-RU" sz="3600" b="1" dirty="0" smtClean="0"/>
              <a:t>Перестроил </a:t>
            </a:r>
            <a:r>
              <a:rPr lang="ru-RU" sz="3600" b="1" dirty="0" smtClean="0">
                <a:solidFill>
                  <a:srgbClr val="FF0000"/>
                </a:solidFill>
              </a:rPr>
              <a:t>Афанасий Пашков</a:t>
            </a:r>
          </a:p>
          <a:p>
            <a:endParaRPr lang="ru-RU" sz="3600" b="1" dirty="0"/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1651 г. </a:t>
            </a:r>
            <a:r>
              <a:rPr lang="ru-RU" sz="3600" b="1" dirty="0" smtClean="0"/>
              <a:t>гарнизон казаков </a:t>
            </a:r>
            <a:r>
              <a:rPr lang="ru-RU" sz="3600" b="1" smtClean="0"/>
              <a:t>насчитывал  до  </a:t>
            </a:r>
            <a:r>
              <a:rPr lang="ru-RU" sz="3600" b="1" smtClean="0">
                <a:solidFill>
                  <a:srgbClr val="FF0000"/>
                </a:solidFill>
              </a:rPr>
              <a:t>500  человек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Гербы  Красноярска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62373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Старый                                                  Новый</a:t>
            </a:r>
            <a:endParaRPr lang="ru-RU" b="1" dirty="0"/>
          </a:p>
        </p:txBody>
      </p:sp>
      <p:pic>
        <p:nvPicPr>
          <p:cNvPr id="2" name="Picture 2" descr="C:\Users\Домашний\Desktop\Канск\point908_Coat_of_Arms_of_Krasnoyarsk_(Krasnoyarsk_krai)_(180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810000" cy="4619625"/>
          </a:xfrm>
          <a:prstGeom prst="rect">
            <a:avLst/>
          </a:prstGeom>
          <a:noFill/>
        </p:spPr>
      </p:pic>
      <p:pic>
        <p:nvPicPr>
          <p:cNvPr id="3" name="Picture 3" descr="C:\Users\Домашний\Desktop\Канск\point908_Coat_of_Arms_of_Krasnoyarsk_(Krasnoyarsk_krai)_(185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3810000" cy="461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Коч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/>
              <a:t>– старинный корабль</a:t>
            </a:r>
            <a:endParaRPr lang="ru-RU" sz="4400" b="1" dirty="0"/>
          </a:p>
        </p:txBody>
      </p:sp>
      <p:pic>
        <p:nvPicPr>
          <p:cNvPr id="1026" name="Picture 2" descr="C:\Users\Домашний\Desktop\jtp791214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737033" cy="2755280"/>
          </a:xfrm>
          <a:prstGeom prst="rect">
            <a:avLst/>
          </a:prstGeom>
          <a:noFill/>
        </p:spPr>
      </p:pic>
      <p:pic>
        <p:nvPicPr>
          <p:cNvPr id="1027" name="Picture 3" descr="C:\Users\Домашний\Desktop\692118284503cc0599bf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92696"/>
            <a:ext cx="4246459" cy="283553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3933056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Вмещал </a:t>
            </a:r>
            <a:r>
              <a:rPr lang="ru-RU" sz="3200" b="1" dirty="0" smtClean="0">
                <a:solidFill>
                  <a:srgbClr val="FF0000"/>
                </a:solidFill>
              </a:rPr>
              <a:t>30 человек, </a:t>
            </a:r>
            <a:r>
              <a:rPr lang="ru-RU" sz="3200" b="1" dirty="0" smtClean="0"/>
              <a:t>дорого стоил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/>
              <a:t>Плавание</a:t>
            </a:r>
            <a:r>
              <a:rPr lang="ru-RU" sz="3200" b="1" dirty="0" smtClean="0">
                <a:solidFill>
                  <a:srgbClr val="FF0000"/>
                </a:solidFill>
              </a:rPr>
              <a:t> 4 года </a:t>
            </a:r>
            <a:r>
              <a:rPr lang="ru-RU" sz="3200" b="1" dirty="0" smtClean="0"/>
              <a:t>или</a:t>
            </a:r>
            <a:r>
              <a:rPr lang="ru-RU" sz="3200" b="1" dirty="0" smtClean="0">
                <a:solidFill>
                  <a:srgbClr val="FF0000"/>
                </a:solidFill>
              </a:rPr>
              <a:t> 3 года с двумя зимовками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Домашний\Desktop\0_6cd62_73a4c08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24944"/>
            <a:ext cx="4926434" cy="3625473"/>
          </a:xfrm>
          <a:prstGeom prst="rect">
            <a:avLst/>
          </a:prstGeom>
          <a:noFill/>
        </p:spPr>
      </p:pic>
      <p:pic>
        <p:nvPicPr>
          <p:cNvPr id="2050" name="Picture 2" descr="C:\Users\Домашний\Desktop\1766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968551" cy="37264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40466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Какора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– длинное дерево с корневищем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58112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 </a:t>
            </a:r>
            <a:r>
              <a:rPr lang="ru-RU" sz="3200" b="1" dirty="0" err="1" smtClean="0">
                <a:solidFill>
                  <a:srgbClr val="FF0000"/>
                </a:solidFill>
              </a:rPr>
              <a:t>тыс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скоб на </a:t>
            </a:r>
            <a:r>
              <a:rPr lang="ru-RU" sz="3200" b="1" dirty="0" err="1" smtClean="0"/>
              <a:t>коч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1617 г.</a:t>
            </a:r>
            <a:r>
              <a:rPr lang="ru-RU" sz="3200" dirty="0" smtClean="0"/>
              <a:t>  </a:t>
            </a:r>
            <a:r>
              <a:rPr lang="ru-RU" sz="3200" b="1" dirty="0" smtClean="0"/>
              <a:t>Указ о строительстве острога на Ангаре</a:t>
            </a:r>
          </a:p>
          <a:p>
            <a:endParaRPr lang="ru-RU" sz="3200" b="1" dirty="0"/>
          </a:p>
          <a:p>
            <a:r>
              <a:rPr lang="ru-RU" sz="3200" b="1" dirty="0" smtClean="0"/>
              <a:t>Весна </a:t>
            </a:r>
            <a:r>
              <a:rPr lang="ru-RU" sz="3200" b="1" dirty="0" smtClean="0">
                <a:solidFill>
                  <a:schemeClr val="accent1"/>
                </a:solidFill>
              </a:rPr>
              <a:t>1618 г.</a:t>
            </a:r>
            <a:r>
              <a:rPr lang="ru-RU" sz="3200" b="1" dirty="0" smtClean="0"/>
              <a:t> – </a:t>
            </a:r>
            <a:r>
              <a:rPr lang="ru-RU" sz="3200" b="1" dirty="0" smtClean="0">
                <a:solidFill>
                  <a:srgbClr val="FF0000"/>
                </a:solidFill>
              </a:rPr>
              <a:t>Пётр </a:t>
            </a:r>
            <a:r>
              <a:rPr lang="ru-RU" sz="3200" b="1" dirty="0" err="1" smtClean="0">
                <a:solidFill>
                  <a:srgbClr val="FF0000"/>
                </a:solidFill>
              </a:rPr>
              <a:t>Албычёв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и </a:t>
            </a:r>
            <a:r>
              <a:rPr lang="ru-RU" sz="3200" b="1" dirty="0" err="1" smtClean="0">
                <a:solidFill>
                  <a:srgbClr val="FF0000"/>
                </a:solidFill>
              </a:rPr>
              <a:t>Черкас</a:t>
            </a:r>
            <a:r>
              <a:rPr lang="ru-RU" sz="3200" b="1" dirty="0" smtClean="0">
                <a:solidFill>
                  <a:srgbClr val="FF0000"/>
                </a:solidFill>
              </a:rPr>
              <a:t> Рукин </a:t>
            </a:r>
            <a:r>
              <a:rPr lang="ru-RU" sz="3200" b="1" dirty="0" smtClean="0"/>
              <a:t>отправились в путь с казаками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/>
              <a:t>Борьба с местным князьком </a:t>
            </a:r>
            <a:r>
              <a:rPr lang="ru-RU" sz="3200" b="1" dirty="0" err="1" smtClean="0">
                <a:solidFill>
                  <a:srgbClr val="FF0000"/>
                </a:solidFill>
              </a:rPr>
              <a:t>Намаком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Основание Маковского острога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9208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Летом 1619 г.   </a:t>
            </a:r>
            <a:r>
              <a:rPr lang="ru-RU" sz="3600" b="1" dirty="0" smtClean="0"/>
              <a:t>казаки  во главе с</a:t>
            </a:r>
          </a:p>
          <a:p>
            <a:endParaRPr lang="ru-RU" sz="3600" b="1" dirty="0"/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Максимом Трубчаниновым </a:t>
            </a:r>
            <a:r>
              <a:rPr lang="ru-RU" sz="3600" b="1" dirty="0" smtClean="0"/>
              <a:t>основали</a:t>
            </a:r>
          </a:p>
          <a:p>
            <a:endParaRPr lang="ru-RU" sz="3600" b="1" dirty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Енисейский острог </a:t>
            </a:r>
          </a:p>
          <a:p>
            <a:pPr algn="ctr"/>
            <a:r>
              <a:rPr lang="ru-RU" sz="3600" b="1" dirty="0" smtClean="0"/>
              <a:t>(Тунгусский, Кузнецкий)</a:t>
            </a:r>
          </a:p>
          <a:p>
            <a:pPr algn="ctr"/>
            <a:endParaRPr lang="ru-RU" sz="3600" b="1" dirty="0"/>
          </a:p>
          <a:p>
            <a:r>
              <a:rPr lang="ru-RU" sz="3600" b="1" dirty="0" smtClean="0">
                <a:solidFill>
                  <a:srgbClr val="FF0000"/>
                </a:solidFill>
              </a:rPr>
              <a:t>Острог</a:t>
            </a:r>
            <a:r>
              <a:rPr lang="ru-RU" sz="3600" b="1" dirty="0" smtClean="0"/>
              <a:t> – крепость, укрепление</a:t>
            </a:r>
          </a:p>
          <a:p>
            <a:pPr algn="ctr"/>
            <a:endParaRPr lang="ru-RU" sz="3600" b="1" dirty="0"/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2373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Старинная карта Красноярского острога</a:t>
            </a:r>
            <a:endParaRPr lang="ru-RU" b="1" dirty="0"/>
          </a:p>
        </p:txBody>
      </p:sp>
      <p:pic>
        <p:nvPicPr>
          <p:cNvPr id="8194" name="Picture 2" descr="http://i021.radikal.ru/0803/ce/2fee19e765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056784" cy="5715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ашний\Desktop\Канск\754711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632848" cy="543267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352928" cy="6340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Макет Красноярского острога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Защита острога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1 острог </a:t>
            </a:r>
            <a:r>
              <a:rPr lang="ru-RU" sz="2400" dirty="0" smtClean="0"/>
              <a:t>срублен на левом берегу Енисея в </a:t>
            </a:r>
            <a:r>
              <a:rPr lang="ru-RU" sz="2400" b="1" dirty="0" smtClean="0">
                <a:solidFill>
                  <a:srgbClr val="FF0000"/>
                </a:solidFill>
              </a:rPr>
              <a:t>8 км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от устья реки </a:t>
            </a:r>
            <a:r>
              <a:rPr lang="ru-RU" sz="2400" b="1" dirty="0" smtClean="0">
                <a:solidFill>
                  <a:srgbClr val="FF0000"/>
                </a:solidFill>
              </a:rPr>
              <a:t>Кемь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Р = 200 сажен; </a:t>
            </a:r>
            <a:r>
              <a:rPr lang="ru-RU" sz="2400" b="1" dirty="0" smtClean="0">
                <a:solidFill>
                  <a:srgbClr val="C00000"/>
                </a:solidFill>
              </a:rPr>
              <a:t>1 </a:t>
            </a:r>
            <a:r>
              <a:rPr lang="ru-RU" sz="2400" b="1" dirty="0" err="1" smtClean="0">
                <a:solidFill>
                  <a:srgbClr val="C00000"/>
                </a:solidFill>
              </a:rPr>
              <a:t>сажень=</a:t>
            </a:r>
            <a:r>
              <a:rPr lang="ru-RU" sz="2400" b="1" dirty="0" smtClean="0">
                <a:solidFill>
                  <a:srgbClr val="C00000"/>
                </a:solidFill>
              </a:rPr>
              <a:t> 216 см;    216 × 200 = 432 м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/>
              <a:t>Было </a:t>
            </a:r>
            <a:r>
              <a:rPr lang="ru-RU" sz="2400" b="1" dirty="0" smtClean="0">
                <a:solidFill>
                  <a:srgbClr val="C00000"/>
                </a:solidFill>
              </a:rPr>
              <a:t>3 </a:t>
            </a:r>
            <a:r>
              <a:rPr lang="ru-RU" sz="2400" b="1" dirty="0" smtClean="0"/>
              <a:t>башни</a:t>
            </a:r>
          </a:p>
          <a:p>
            <a:endParaRPr lang="ru-RU" sz="2400" b="1" dirty="0" smtClean="0"/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1701 г.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новый острог, стало </a:t>
            </a:r>
            <a:r>
              <a:rPr lang="ru-RU" sz="2400" b="1" dirty="0" smtClean="0">
                <a:solidFill>
                  <a:srgbClr val="FF0000"/>
                </a:solidFill>
              </a:rPr>
              <a:t>8</a:t>
            </a:r>
            <a:r>
              <a:rPr lang="ru-RU" sz="2400" b="1" dirty="0" smtClean="0"/>
              <a:t> башен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Ров, реки Толчейная и Стародум, болота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ашний\Desktop\sibirys00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3960440" cy="2970330"/>
          </a:xfrm>
          <a:prstGeom prst="rect">
            <a:avLst/>
          </a:prstGeom>
          <a:noFill/>
        </p:spPr>
      </p:pic>
      <p:pic>
        <p:nvPicPr>
          <p:cNvPr id="4099" name="Picture 3" descr="C:\Users\Домашний\Desktop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654921" cy="6552728"/>
          </a:xfrm>
          <a:prstGeom prst="rect">
            <a:avLst/>
          </a:prstGeom>
          <a:noFill/>
        </p:spPr>
      </p:pic>
      <p:pic>
        <p:nvPicPr>
          <p:cNvPr id="4100" name="Picture 4" descr="C:\Users\Домашний\Desktop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8640"/>
            <a:ext cx="3380090" cy="3190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219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Основание Енисейского острога</vt:lpstr>
      <vt:lpstr>Коч – старинный корабль</vt:lpstr>
      <vt:lpstr>Слайд 3</vt:lpstr>
      <vt:lpstr>Слайд 4</vt:lpstr>
      <vt:lpstr>Слайд 5</vt:lpstr>
      <vt:lpstr>Слайд 6</vt:lpstr>
      <vt:lpstr>Макет Красноярского острога</vt:lpstr>
      <vt:lpstr>Защита острога</vt:lpstr>
      <vt:lpstr>Слайд 9</vt:lpstr>
      <vt:lpstr>Цели строительства</vt:lpstr>
      <vt:lpstr>Слайд 11</vt:lpstr>
      <vt:lpstr>Слайд 12</vt:lpstr>
      <vt:lpstr>Гербы  Красноярска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Основание Енисейского острога</dc:title>
  <dc:creator>Домашний</dc:creator>
  <cp:lastModifiedBy>Домашний</cp:lastModifiedBy>
  <cp:revision>15</cp:revision>
  <dcterms:created xsi:type="dcterms:W3CDTF">2013-09-15T12:45:31Z</dcterms:created>
  <dcterms:modified xsi:type="dcterms:W3CDTF">2017-02-02T22:45:56Z</dcterms:modified>
</cp:coreProperties>
</file>