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1" r:id="rId2"/>
    <p:sldId id="262" r:id="rId3"/>
    <p:sldId id="299" r:id="rId4"/>
    <p:sldId id="263" r:id="rId5"/>
    <p:sldId id="301" r:id="rId6"/>
    <p:sldId id="264" r:id="rId7"/>
    <p:sldId id="267" r:id="rId8"/>
    <p:sldId id="302" r:id="rId9"/>
    <p:sldId id="268" r:id="rId10"/>
    <p:sldId id="269" r:id="rId11"/>
    <p:sldId id="270" r:id="rId12"/>
    <p:sldId id="271" r:id="rId13"/>
    <p:sldId id="273" r:id="rId14"/>
    <p:sldId id="278" r:id="rId15"/>
    <p:sldId id="279" r:id="rId16"/>
    <p:sldId id="303" r:id="rId17"/>
    <p:sldId id="274" r:id="rId18"/>
    <p:sldId id="280" r:id="rId19"/>
    <p:sldId id="305" r:id="rId20"/>
    <p:sldId id="276" r:id="rId21"/>
    <p:sldId id="304" r:id="rId22"/>
    <p:sldId id="306" r:id="rId23"/>
    <p:sldId id="309" r:id="rId24"/>
    <p:sldId id="311" r:id="rId25"/>
    <p:sldId id="285" r:id="rId26"/>
    <p:sldId id="313" r:id="rId27"/>
    <p:sldId id="314" r:id="rId28"/>
    <p:sldId id="312" r:id="rId29"/>
    <p:sldId id="296" r:id="rId30"/>
    <p:sldId id="297" r:id="rId31"/>
    <p:sldId id="298" r:id="rId32"/>
    <p:sldId id="31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7DEB7-A775-4815-9133-984DB0AFB315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31986-EA6E-4806-B3A6-1E218956E2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25E0CA-D95E-42E0-B552-2E096FAAEBD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3A15BA-728D-4D0C-853A-73977B29629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4DB389-AF68-4CCD-AEF3-BE6B5FEEAB2A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94F0A9-9939-4DCF-9888-31CACFF4432B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7F4909-47CA-4332-AE67-C342B3922CBB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71E59A-B677-42AE-8B47-A72D1463E931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285728"/>
            <a:ext cx="8572560" cy="6572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3C551-5F22-4A0E-A5FF-89591EFCAC0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i="1" dirty="0" smtClean="0">
                <a:solidFill>
                  <a:srgbClr val="7030A0"/>
                </a:solidFill>
              </a:rPr>
              <a:t>Собери слово».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Безбрежный       - </a:t>
            </a:r>
            <a:r>
              <a:rPr lang="ru-RU" dirty="0" smtClean="0"/>
              <a:t>приставку</a:t>
            </a:r>
          </a:p>
          <a:p>
            <a:pPr eaLnBrk="1" hangingPunct="1"/>
            <a:r>
              <a:rPr lang="ru-RU" dirty="0" smtClean="0"/>
              <a:t>Ошибка               </a:t>
            </a:r>
            <a:r>
              <a:rPr lang="ru-RU" dirty="0" smtClean="0"/>
              <a:t>  - </a:t>
            </a:r>
            <a:r>
              <a:rPr lang="ru-RU" dirty="0" smtClean="0"/>
              <a:t>корень</a:t>
            </a:r>
          </a:p>
          <a:p>
            <a:pPr eaLnBrk="1" hangingPunct="1"/>
            <a:r>
              <a:rPr lang="ru-RU" dirty="0" smtClean="0"/>
              <a:t>Беспомощный     </a:t>
            </a:r>
            <a:r>
              <a:rPr lang="ru-RU" dirty="0" smtClean="0"/>
              <a:t>- суффикс</a:t>
            </a:r>
          </a:p>
          <a:p>
            <a:pPr eaLnBrk="1" hangingPunct="1"/>
            <a:r>
              <a:rPr lang="ru-RU" dirty="0" smtClean="0"/>
              <a:t>Вкусный                </a:t>
            </a:r>
            <a:r>
              <a:rPr lang="ru-RU" dirty="0" smtClean="0"/>
              <a:t>- окончание</a:t>
            </a:r>
          </a:p>
          <a:p>
            <a:pPr eaLnBrk="1" hangingPunct="1"/>
            <a:endParaRPr lang="ru-RU" dirty="0" smtClean="0"/>
          </a:p>
          <a:p>
            <a:pPr algn="ctr" eaLnBrk="1" hangingPunct="1"/>
            <a:r>
              <a:rPr lang="ru-RU" sz="4000" i="1" dirty="0" smtClean="0"/>
              <a:t>безошибочный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188" y="381000"/>
            <a:ext cx="7161212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00602B"/>
                </a:solidFill>
              </a:rPr>
              <a:t>Признаки однородности членов предложения: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3400" y="1600200"/>
            <a:ext cx="7926388" cy="4724400"/>
          </a:xfrm>
        </p:spPr>
        <p:txBody>
          <a:bodyPr rtlCol="0"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3600" i="1" dirty="0" smtClean="0"/>
              <a:t>отвечают на один и тот же </a:t>
            </a:r>
            <a:r>
              <a:rPr lang="ru-RU" sz="3600" b="1" i="1" dirty="0" smtClean="0">
                <a:solidFill>
                  <a:srgbClr val="00602B"/>
                </a:solidFill>
              </a:rPr>
              <a:t>вопрос;</a:t>
            </a:r>
            <a:endParaRPr lang="ru-RU" sz="3600" b="1" i="1" dirty="0" smtClean="0">
              <a:solidFill>
                <a:srgbClr val="00602B"/>
              </a:solidFill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3600" i="1" dirty="0" smtClean="0"/>
              <a:t>относятся к одному и тому же </a:t>
            </a:r>
            <a:r>
              <a:rPr lang="ru-RU" sz="3600" b="1" i="1" dirty="0" smtClean="0">
                <a:solidFill>
                  <a:srgbClr val="00602B"/>
                </a:solidFill>
              </a:rPr>
              <a:t>слову</a:t>
            </a:r>
            <a:r>
              <a:rPr lang="ru-RU" sz="3600" i="1" dirty="0" smtClean="0"/>
              <a:t> (члену предложения</a:t>
            </a:r>
            <a:r>
              <a:rPr lang="ru-RU" sz="3600" i="1" dirty="0" smtClean="0"/>
              <a:t>);</a:t>
            </a:r>
            <a:endParaRPr lang="ru-RU" sz="3600" i="1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3600" i="1" dirty="0" smtClean="0"/>
              <a:t>являются </a:t>
            </a:r>
            <a:r>
              <a:rPr lang="ru-RU" sz="3600" b="1" i="1" dirty="0" smtClean="0">
                <a:solidFill>
                  <a:srgbClr val="00602B"/>
                </a:solidFill>
              </a:rPr>
              <a:t>одним</a:t>
            </a:r>
            <a:r>
              <a:rPr lang="ru-RU" sz="3600" i="1" dirty="0" smtClean="0"/>
              <a:t> и тем же членом </a:t>
            </a:r>
            <a:r>
              <a:rPr lang="ru-RU" sz="3600" i="1" dirty="0" smtClean="0"/>
              <a:t>предложения.</a:t>
            </a:r>
          </a:p>
          <a:p>
            <a:pPr marL="514350" indent="-514350" algn="just" eaLnBrk="1" fontAlgn="auto" hangingPunct="1">
              <a:spcAft>
                <a:spcPts val="0"/>
              </a:spcAft>
              <a:buNone/>
              <a:defRPr/>
            </a:pPr>
            <a:endParaRPr lang="ru-RU" sz="3600" i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00602B"/>
                </a:solidFill>
              </a:rPr>
              <a:t>Способы выражения однородных членов: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Одна часть речи:</a:t>
            </a:r>
          </a:p>
          <a:p>
            <a:pPr>
              <a:buNone/>
              <a:defRPr/>
            </a:pPr>
            <a:r>
              <a:rPr lang="ru-RU" dirty="0" smtClean="0"/>
              <a:t>    </a:t>
            </a:r>
            <a:r>
              <a:rPr lang="ru-RU" dirty="0" err="1" smtClean="0"/>
              <a:t>х</a:t>
            </a:r>
            <a:r>
              <a:rPr lang="ru-RU" dirty="0" smtClean="0"/>
              <a:t>                       какой?                         </a:t>
            </a:r>
            <a:endParaRPr lang="ru-RU" dirty="0" smtClean="0"/>
          </a:p>
          <a:p>
            <a:pPr>
              <a:buNone/>
              <a:defRPr/>
            </a:pPr>
            <a:r>
              <a:rPr lang="ru-RU" i="1" dirty="0" smtClean="0"/>
              <a:t>День выдался </a:t>
            </a:r>
            <a:r>
              <a:rPr lang="ru-RU" i="1" u="wavyHeavy" dirty="0" smtClean="0">
                <a:solidFill>
                  <a:srgbClr val="002060"/>
                </a:solidFill>
              </a:rPr>
              <a:t>солнечный, радостный, счастливый.</a:t>
            </a:r>
            <a:r>
              <a:rPr lang="ru-RU" sz="2000" b="1" u="wavyHeavy" dirty="0" smtClean="0">
                <a:solidFill>
                  <a:srgbClr val="002060"/>
                </a:solidFill>
              </a:rPr>
              <a:t>                             </a:t>
            </a:r>
            <a:endParaRPr lang="ru-RU" sz="2000" b="1" u="wavyHeavy" dirty="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/>
              <a:t>                          </a:t>
            </a:r>
            <a:r>
              <a:rPr lang="ru-RU" sz="2400" b="1" dirty="0" smtClean="0"/>
              <a:t> </a:t>
            </a:r>
            <a:r>
              <a:rPr lang="ru-RU" sz="2000" b="1" dirty="0" smtClean="0"/>
              <a:t>    </a:t>
            </a:r>
            <a:endParaRPr lang="ru-RU" sz="2000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7030A0"/>
                </a:solidFill>
              </a:rPr>
              <a:t>Разные части речи: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                 где?                                  </a:t>
            </a:r>
            <a:r>
              <a:rPr lang="ru-RU" dirty="0" err="1" smtClean="0"/>
              <a:t>х</a:t>
            </a: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i="1" dirty="0" smtClean="0"/>
              <a:t>И </a:t>
            </a:r>
            <a:r>
              <a:rPr lang="ru-RU" b="1" i="1" u="dotDashHeavy" dirty="0" smtClean="0">
                <a:solidFill>
                  <a:srgbClr val="002060"/>
                </a:solidFill>
              </a:rPr>
              <a:t>около дома</a:t>
            </a:r>
            <a:r>
              <a:rPr lang="ru-RU" i="1" dirty="0" smtClean="0"/>
              <a:t>, и  </a:t>
            </a:r>
            <a:r>
              <a:rPr lang="ru-RU" b="1" i="1" u="dotDashHeavy" dirty="0" smtClean="0">
                <a:solidFill>
                  <a:srgbClr val="0070C0"/>
                </a:solidFill>
              </a:rPr>
              <a:t>вдалеке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/>
              <a:t>     </a:t>
            </a:r>
            <a:r>
              <a:rPr lang="ru-RU" i="1" u="dbl" dirty="0" smtClean="0"/>
              <a:t>виднелись </a:t>
            </a:r>
            <a:r>
              <a:rPr lang="ru-RU" i="1" dirty="0" smtClean="0"/>
              <a:t>    </a:t>
            </a:r>
            <a:r>
              <a:rPr lang="ru-RU" i="1" u="sng" dirty="0" smtClean="0"/>
              <a:t>цветы</a:t>
            </a:r>
            <a:r>
              <a:rPr lang="ru-RU" dirty="0" smtClean="0"/>
              <a:t>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</a:t>
            </a: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088" y="381000"/>
            <a:ext cx="7326312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00602B"/>
                </a:solidFill>
              </a:rPr>
              <a:t>Укажите однородные члены предложения: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627784" y="2420888"/>
            <a:ext cx="6048672" cy="1905000"/>
          </a:xfrm>
        </p:spPr>
        <p:txBody>
          <a:bodyPr rtlCol="0">
            <a:normAutofit/>
          </a:bodyPr>
          <a:lstStyle/>
          <a:p>
            <a:pPr marL="514350" indent="-514350" algn="just">
              <a:buFont typeface="Arial" pitchFamily="34" charset="0"/>
              <a:buAutoNum type="arabicParenR"/>
              <a:defRPr/>
            </a:pPr>
            <a:r>
              <a:rPr lang="ru-RU" dirty="0" smtClean="0"/>
              <a:t>Дружба да братство дороже всякого богатства.</a:t>
            </a:r>
          </a:p>
        </p:txBody>
      </p:sp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684" y="1124745"/>
            <a:ext cx="256590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602B"/>
                </a:solidFill>
              </a:rPr>
              <a:t>Подлежащие: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564904"/>
            <a:ext cx="8229600" cy="4068763"/>
          </a:xfrm>
        </p:spPr>
        <p:txBody>
          <a:bodyPr/>
          <a:lstStyle/>
          <a:p>
            <a:pPr>
              <a:buNone/>
              <a:defRPr/>
            </a:pPr>
            <a:r>
              <a:rPr lang="ru-RU" dirty="0" smtClean="0"/>
              <a:t> </a:t>
            </a:r>
            <a:r>
              <a:rPr lang="ru-RU" dirty="0" smtClean="0"/>
              <a:t>       </a:t>
            </a:r>
            <a:r>
              <a:rPr lang="ru-RU" sz="3600" u="sng" dirty="0" smtClean="0"/>
              <a:t>Дружба </a:t>
            </a:r>
            <a:r>
              <a:rPr lang="ru-RU" sz="3600" u="sng" dirty="0" smtClean="0"/>
              <a:t>да братство </a:t>
            </a:r>
            <a:r>
              <a:rPr lang="ru-RU" sz="3600" dirty="0" smtClean="0"/>
              <a:t>дороже всякого богатства..</a:t>
            </a:r>
            <a:endParaRPr lang="ru-RU" sz="3600" dirty="0"/>
          </a:p>
        </p:txBody>
      </p:sp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56590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602B"/>
                </a:solidFill>
              </a:rPr>
              <a:t>Укажите однородные члены предложения:</a:t>
            </a:r>
            <a:endParaRPr lang="ru-RU" sz="3200" smtClean="0">
              <a:solidFill>
                <a:srgbClr val="00602B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4) </a:t>
            </a:r>
            <a:r>
              <a:rPr lang="ru-RU" i="1" dirty="0" smtClean="0"/>
              <a:t>Я подошёл к окошку и приложился лицом к стеклу </a:t>
            </a:r>
            <a:endParaRPr lang="ru-RU" dirty="0" smtClean="0"/>
          </a:p>
        </p:txBody>
      </p:sp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56590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602B"/>
                </a:solidFill>
              </a:rPr>
              <a:t>Сказуемые </a:t>
            </a:r>
            <a:endParaRPr lang="ru-RU" dirty="0" smtClean="0">
              <a:solidFill>
                <a:srgbClr val="00602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524000"/>
            <a:ext cx="5690592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                         </a:t>
            </a:r>
          </a:p>
          <a:p>
            <a:pPr>
              <a:buNone/>
              <a:defRPr/>
            </a:pPr>
            <a:r>
              <a:rPr lang="ru-RU" sz="3600" i="1" dirty="0" smtClean="0"/>
              <a:t>     Я </a:t>
            </a:r>
            <a:r>
              <a:rPr lang="ru-RU" sz="3600" i="1" u="dbl" dirty="0" smtClean="0"/>
              <a:t>подошёл </a:t>
            </a:r>
            <a:r>
              <a:rPr lang="ru-RU" sz="3600" i="1" dirty="0" smtClean="0"/>
              <a:t>к окошку и </a:t>
            </a:r>
            <a:r>
              <a:rPr lang="ru-RU" sz="3600" i="1" u="dbl" dirty="0" smtClean="0"/>
              <a:t>приложился </a:t>
            </a:r>
            <a:r>
              <a:rPr lang="ru-RU" sz="3600" i="1" dirty="0" smtClean="0"/>
              <a:t>лицом к стеклу</a:t>
            </a:r>
            <a:endParaRPr lang="ru-RU" dirty="0"/>
          </a:p>
        </p:txBody>
      </p:sp>
      <p:pic>
        <p:nvPicPr>
          <p:cNvPr id="6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56590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419872" y="1268760"/>
            <a:ext cx="5122912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602B"/>
                </a:solidFill>
              </a:rPr>
              <a:t>Укажите однородные члены предложения:</a:t>
            </a:r>
            <a:endParaRPr lang="ru-RU" sz="3200" dirty="0" smtClean="0">
              <a:solidFill>
                <a:srgbClr val="00602B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686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2) </a:t>
            </a:r>
            <a:r>
              <a:rPr lang="ru-RU" i="1" dirty="0" smtClean="0"/>
              <a:t>Мороз крепчал и щипал уши, лицо и руки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56590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419872" y="1268760"/>
            <a:ext cx="512291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602B"/>
                </a:solidFill>
              </a:rPr>
              <a:t>Дополнения </a:t>
            </a:r>
            <a:endParaRPr lang="ru-RU" sz="4000" dirty="0" smtClean="0">
              <a:solidFill>
                <a:srgbClr val="00602B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686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2) </a:t>
            </a:r>
            <a:r>
              <a:rPr lang="ru-RU" i="1" dirty="0" smtClean="0"/>
              <a:t>Мороз крепчал и щипал </a:t>
            </a:r>
            <a:r>
              <a:rPr lang="ru-RU" i="1" u="dashHeavy" dirty="0" smtClean="0"/>
              <a:t>уши, лицо и руки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56590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602B"/>
                </a:solidFill>
              </a:rPr>
              <a:t>Укажите однородные члены предложения:</a:t>
            </a:r>
            <a:endParaRPr lang="ru-RU" sz="3200" smtClean="0">
              <a:solidFill>
                <a:srgbClr val="00602B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684213" y="1600200"/>
            <a:ext cx="8154987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5) </a:t>
            </a:r>
            <a:r>
              <a:rPr lang="ru-RU" i="1" dirty="0" smtClean="0"/>
              <a:t>Мрачная бесприютная ночь застигла беглецов в каком-то </a:t>
            </a:r>
            <a:r>
              <a:rPr lang="ru-RU" i="1" dirty="0" smtClean="0"/>
              <a:t>ущелье.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602B"/>
                </a:solidFill>
              </a:rPr>
              <a:t>Определения</a:t>
            </a:r>
            <a:endParaRPr lang="ru-RU" sz="3200" dirty="0" smtClean="0">
              <a:solidFill>
                <a:srgbClr val="00602B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684213" y="1600200"/>
            <a:ext cx="8154987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5) </a:t>
            </a:r>
            <a:r>
              <a:rPr lang="ru-RU" i="1" u="wavyHeavy" dirty="0" smtClean="0"/>
              <a:t>Мрачная , </a:t>
            </a:r>
            <a:r>
              <a:rPr lang="ru-RU" i="1" u="wavyHeavy" dirty="0" smtClean="0"/>
              <a:t>бесприютная </a:t>
            </a:r>
            <a:r>
              <a:rPr lang="ru-RU" i="1" dirty="0" smtClean="0"/>
              <a:t>ночь застигла беглецов в каком-то </a:t>
            </a:r>
            <a:r>
              <a:rPr lang="ru-RU" i="1" dirty="0" smtClean="0"/>
              <a:t>ущелье.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Вставьте пропущенные буквы , напишите проверочное слово.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err="1" smtClean="0"/>
              <a:t>Прекрас</a:t>
            </a:r>
            <a:r>
              <a:rPr lang="ru-RU" dirty="0" smtClean="0"/>
              <a:t>…</a:t>
            </a:r>
            <a:r>
              <a:rPr lang="ru-RU" dirty="0" err="1" smtClean="0"/>
              <a:t>ный</a:t>
            </a:r>
            <a:endParaRPr lang="ru-RU" dirty="0" smtClean="0"/>
          </a:p>
          <a:p>
            <a:pPr eaLnBrk="1" hangingPunct="1"/>
            <a:r>
              <a:rPr lang="ru-RU" dirty="0" smtClean="0"/>
              <a:t>Ужас…</a:t>
            </a:r>
            <a:r>
              <a:rPr lang="ru-RU" dirty="0" err="1" smtClean="0"/>
              <a:t>ный</a:t>
            </a:r>
            <a:endParaRPr lang="ru-RU" dirty="0" smtClean="0"/>
          </a:p>
          <a:p>
            <a:pPr eaLnBrk="1" hangingPunct="1"/>
            <a:r>
              <a:rPr lang="ru-RU" dirty="0" err="1" smtClean="0"/>
              <a:t>Опас</a:t>
            </a:r>
            <a:r>
              <a:rPr lang="ru-RU" dirty="0" smtClean="0"/>
              <a:t>…</a:t>
            </a:r>
            <a:r>
              <a:rPr lang="ru-RU" dirty="0" err="1" smtClean="0"/>
              <a:t>ный</a:t>
            </a:r>
            <a:endParaRPr lang="ru-RU" dirty="0" smtClean="0"/>
          </a:p>
          <a:p>
            <a:pPr eaLnBrk="1" hangingPunct="1"/>
            <a:r>
              <a:rPr lang="ru-RU" dirty="0" err="1" smtClean="0"/>
              <a:t>Радос</a:t>
            </a:r>
            <a:r>
              <a:rPr lang="ru-RU" dirty="0" smtClean="0"/>
              <a:t>…</a:t>
            </a:r>
            <a:r>
              <a:rPr lang="ru-RU" dirty="0" err="1" smtClean="0"/>
              <a:t>ный</a:t>
            </a:r>
            <a:endParaRPr lang="ru-RU" dirty="0" smtClean="0"/>
          </a:p>
          <a:p>
            <a:pPr eaLnBrk="1" hangingPunct="1"/>
            <a:r>
              <a:rPr lang="ru-RU" dirty="0" smtClean="0"/>
              <a:t>Словес…</a:t>
            </a:r>
            <a:r>
              <a:rPr lang="ru-RU" dirty="0" err="1" smtClean="0"/>
              <a:t>ный</a:t>
            </a:r>
            <a:endParaRPr lang="ru-RU" dirty="0" smtClean="0"/>
          </a:p>
          <a:p>
            <a:pPr eaLnBrk="1" hangingPunct="1"/>
            <a:r>
              <a:rPr lang="ru-RU" dirty="0" err="1" smtClean="0"/>
              <a:t>Звёз</a:t>
            </a:r>
            <a:r>
              <a:rPr lang="ru-RU" dirty="0" smtClean="0"/>
              <a:t>…</a:t>
            </a:r>
            <a:r>
              <a:rPr lang="ru-RU" dirty="0" err="1" smtClean="0"/>
              <a:t>ный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602B"/>
                </a:solidFill>
              </a:rPr>
              <a:t>Укажите однородные члены предложения:</a:t>
            </a:r>
            <a:endParaRPr lang="ru-RU" sz="3200" smtClean="0">
              <a:solidFill>
                <a:srgbClr val="00602B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771800" y="1600200"/>
            <a:ext cx="60674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/>
              <a:t>3)</a:t>
            </a:r>
            <a:r>
              <a:rPr lang="ru-RU" sz="4000" i="1" dirty="0" smtClean="0"/>
              <a:t> </a:t>
            </a:r>
            <a:r>
              <a:rPr lang="ru-RU" sz="4000" i="1" dirty="0" smtClean="0"/>
              <a:t>Лес гудел неровно, тревожно, угрожающе</a:t>
            </a:r>
            <a:endParaRPr lang="ru-RU" sz="3600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56590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602B"/>
                </a:solidFill>
              </a:rPr>
              <a:t>Обстоятельства</a:t>
            </a:r>
            <a:endParaRPr lang="ru-RU" sz="4000" dirty="0" smtClean="0">
              <a:solidFill>
                <a:srgbClr val="00602B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771800" y="1600200"/>
            <a:ext cx="60674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/>
              <a:t>3)</a:t>
            </a:r>
            <a:r>
              <a:rPr lang="ru-RU" sz="4000" i="1" dirty="0" smtClean="0"/>
              <a:t> </a:t>
            </a:r>
            <a:r>
              <a:rPr lang="ru-RU" sz="4000" i="1" dirty="0" smtClean="0"/>
              <a:t>Лес гудел </a:t>
            </a:r>
            <a:r>
              <a:rPr lang="ru-RU" sz="4000" i="1" u="dotDashHeavy" dirty="0" smtClean="0"/>
              <a:t>неровно, тревожно, угрожающе</a:t>
            </a:r>
            <a:endParaRPr lang="ru-RU" sz="3600" u="dotDashHeavy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56590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4" y="3140968"/>
            <a:ext cx="61561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Сделаем вывод : «Каким членом предложения могут быть однородные члены предложения?»</a:t>
            </a:r>
            <a:endParaRPr lang="ru-RU" dirty="0"/>
          </a:p>
        </p:txBody>
      </p:sp>
      <p:pic>
        <p:nvPicPr>
          <p:cNvPr id="4" name="Picture 4" descr="Рисунок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0241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517322"/>
            <a:ext cx="77048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90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Прочитайте. Вставьте подходящие по смыслу термины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90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_____________________________ называются члены предложения (главные и второстепенные), связанные между собой ________________________________________________________, отвечающие на один и тот же _____________________________, относящиеся к одному и тому же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________________________________________________________и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выполняющие в предложении одну и ту же   ________________________________________________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90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5742548"/>
            <a:ext cx="80648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80"/>
                </a:solidFill>
              </a:rPr>
              <a:t>Знаки препинания при однородных членах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Расскажите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  правилах  пунктуации  при  однородных  членах, используя  схемы.      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1) [   О,  О, О ].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2) [ О  и   О ].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3) [ О, а  О ]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4) [ О,  но О ].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5)  [ и О, и  О, и  О ].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6) [ То  О, то  О,  то  О ]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7) [ Или  О,  или  О ].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8) […  не  только  О,  но  и   О ].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9)[…  как   О,  так   и   О ].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602B"/>
                </a:solidFill>
              </a:rPr>
              <a:t>Правила постановки знаков препинания при однородных членах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1. </a:t>
            </a:r>
            <a:r>
              <a:rPr lang="ru-RU" sz="2800" dirty="0" smtClean="0"/>
              <a:t>Если однородные члены соединяются одиночным союзом </a:t>
            </a:r>
            <a:r>
              <a:rPr lang="ru-RU" sz="2800" i="1" u="sng" dirty="0" smtClean="0">
                <a:solidFill>
                  <a:srgbClr val="C00000"/>
                </a:solidFill>
              </a:rPr>
              <a:t>и</a:t>
            </a:r>
            <a:r>
              <a:rPr lang="ru-RU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smtClean="0"/>
              <a:t>запятая не ставится.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2. Если однородные члены связаны бессоюзной связью, запятая ставится.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3. Если однородные члены соединены  противительными союзами </a:t>
            </a:r>
            <a:r>
              <a:rPr lang="ru-RU" sz="2800" i="1" u="sng" dirty="0" smtClean="0">
                <a:solidFill>
                  <a:srgbClr val="C00000"/>
                </a:solidFill>
              </a:rPr>
              <a:t>а, но, да,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запятая ставится.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4. Если однородные члены соединены </a:t>
            </a:r>
            <a:r>
              <a:rPr lang="ru-RU" sz="2800" i="1" dirty="0" smtClean="0">
                <a:solidFill>
                  <a:srgbClr val="C00000"/>
                </a:solidFill>
              </a:rPr>
              <a:t>повторяющимися  союзами и</a:t>
            </a:r>
            <a:r>
              <a:rPr lang="ru-RU" sz="2800" dirty="0" smtClean="0"/>
              <a:t>, запятые ставятся.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5. Если однородные члены объединены </a:t>
            </a:r>
            <a:r>
              <a:rPr lang="ru-RU" sz="2800" dirty="0" smtClean="0">
                <a:solidFill>
                  <a:srgbClr val="C00000"/>
                </a:solidFill>
              </a:rPr>
              <a:t>в пары</a:t>
            </a:r>
            <a:r>
              <a:rPr lang="ru-RU" sz="2800" dirty="0" smtClean="0"/>
              <a:t>,                 то запятая ставится только на границе пар.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Непростой простой союз </a:t>
            </a:r>
            <a:r>
              <a:rPr lang="ru-RU" b="1" dirty="0" smtClean="0">
                <a:solidFill>
                  <a:srgbClr val="7030A0"/>
                </a:solidFill>
              </a:rPr>
              <a:t>ДА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1. Много </a:t>
            </a:r>
            <a:r>
              <a:rPr lang="ru-RU" i="1" dirty="0" smtClean="0"/>
              <a:t>прочел   </a:t>
            </a:r>
            <a:r>
              <a:rPr lang="ru-RU" i="1" dirty="0" smtClean="0"/>
              <a:t>да мало учел.</a:t>
            </a:r>
            <a:endParaRPr lang="ru-RU" dirty="0" smtClean="0"/>
          </a:p>
          <a:p>
            <a:r>
              <a:rPr lang="ru-RU" i="1" dirty="0" smtClean="0"/>
              <a:t>2. Щи да каша – пища наша.</a:t>
            </a:r>
            <a:endParaRPr lang="ru-RU" dirty="0" smtClean="0"/>
          </a:p>
          <a:p>
            <a:r>
              <a:rPr lang="ru-RU" i="1" dirty="0" smtClean="0"/>
              <a:t>3. Голова </a:t>
            </a:r>
            <a:r>
              <a:rPr lang="ru-RU" i="1" dirty="0" smtClean="0"/>
              <a:t>завита  </a:t>
            </a:r>
            <a:r>
              <a:rPr lang="ru-RU" i="1" dirty="0" smtClean="0"/>
              <a:t>да не делом занята.</a:t>
            </a:r>
            <a:endParaRPr lang="ru-RU" dirty="0" smtClean="0"/>
          </a:p>
          <a:p>
            <a:r>
              <a:rPr lang="ru-RU" i="1" dirty="0" smtClean="0"/>
              <a:t>4. Снайпер бьет </a:t>
            </a:r>
            <a:r>
              <a:rPr lang="ru-RU" i="1" dirty="0" smtClean="0"/>
              <a:t>редко  </a:t>
            </a:r>
            <a:r>
              <a:rPr lang="ru-RU" i="1" dirty="0" smtClean="0"/>
              <a:t>да попадает метко.</a:t>
            </a:r>
            <a:endParaRPr lang="ru-RU" dirty="0" smtClean="0"/>
          </a:p>
          <a:p>
            <a:r>
              <a:rPr lang="ru-RU" i="1" dirty="0" smtClean="0"/>
              <a:t>5. Отсталый да ленивый всегда позади.</a:t>
            </a:r>
            <a:endParaRPr lang="ru-RU" dirty="0" smtClean="0"/>
          </a:p>
          <a:p>
            <a:r>
              <a:rPr lang="ru-RU" i="1" dirty="0" smtClean="0"/>
              <a:t>6. Мал </a:t>
            </a:r>
            <a:r>
              <a:rPr lang="ru-RU" i="1" dirty="0" smtClean="0"/>
              <a:t>золотник  </a:t>
            </a:r>
            <a:r>
              <a:rPr lang="ru-RU" i="1" dirty="0" smtClean="0"/>
              <a:t>да дорог.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-ставлю запятую- +</a:t>
            </a:r>
          </a:p>
          <a:p>
            <a:pPr>
              <a:buNone/>
            </a:pPr>
            <a:r>
              <a:rPr lang="ru-RU" dirty="0" smtClean="0"/>
              <a:t>-не ставлю              -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+</a:t>
            </a:r>
          </a:p>
          <a:p>
            <a:r>
              <a:rPr lang="ru-RU" dirty="0" smtClean="0"/>
              <a:t>2.  -</a:t>
            </a:r>
          </a:p>
          <a:p>
            <a:r>
              <a:rPr lang="ru-RU" dirty="0" smtClean="0"/>
              <a:t>3. +</a:t>
            </a:r>
          </a:p>
          <a:p>
            <a:r>
              <a:rPr lang="ru-RU" dirty="0" smtClean="0"/>
              <a:t>4.+</a:t>
            </a:r>
          </a:p>
          <a:p>
            <a:r>
              <a:rPr lang="ru-RU" dirty="0" smtClean="0"/>
              <a:t>5.-</a:t>
            </a:r>
          </a:p>
          <a:p>
            <a:r>
              <a:rPr lang="ru-RU" dirty="0" smtClean="0"/>
              <a:t>6.+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ДА-НЕТ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000" dirty="0" smtClean="0"/>
              <a:t> </a:t>
            </a:r>
          </a:p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Однородные члены предложения: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а) соединяются между собой подчинительной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связью;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б) отвечают на один и тот же вопрос и относятся к одному и тому же члену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предложения;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в) могут быть распространёнными 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нераспространёнными;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г) в предложении может быть несколько рядов однородных членов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предложения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однородными членами, соединёнными повторяющимися союзами, ставится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запятая;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однородными членами, соединёнными противительными союзами, всегда ставится запятая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395537" y="400545"/>
            <a:ext cx="849694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114300" algn="l"/>
                <a:tab pos="228600" algn="l"/>
                <a:tab pos="457200" algn="l"/>
              </a:tabLst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Тест</a:t>
            </a:r>
            <a:endParaRPr lang="ru-RU" dirty="0"/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b="1" dirty="0" smtClean="0">
                <a:cs typeface="Times New Roman" pitchFamily="18" charset="0"/>
              </a:rPr>
              <a:t>1. </a:t>
            </a:r>
            <a:r>
              <a:rPr lang="ru-RU" b="1" dirty="0">
                <a:cs typeface="Times New Roman" pitchFamily="18" charset="0"/>
              </a:rPr>
              <a:t>Найдите предложение с </a:t>
            </a:r>
            <a:r>
              <a:rPr lang="ru-RU" b="1" dirty="0" smtClean="0">
                <a:cs typeface="Times New Roman" pitchFamily="18" charset="0"/>
              </a:rPr>
              <a:t>ОЧП.</a:t>
            </a:r>
            <a:endParaRPr lang="ru-RU" b="1" dirty="0"/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dirty="0" smtClean="0">
                <a:cs typeface="Times New Roman" pitchFamily="18" charset="0"/>
              </a:rPr>
              <a:t>А.Хохот  </a:t>
            </a:r>
            <a:r>
              <a:rPr lang="ru-RU" dirty="0">
                <a:cs typeface="Times New Roman" pitchFamily="18" charset="0"/>
              </a:rPr>
              <a:t>и песни слышались повсюду.</a:t>
            </a:r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dirty="0" smtClean="0">
                <a:cs typeface="Times New Roman" pitchFamily="18" charset="0"/>
              </a:rPr>
              <a:t>Б.На </a:t>
            </a:r>
            <a:r>
              <a:rPr lang="ru-RU" dirty="0">
                <a:cs typeface="Times New Roman" pitchFamily="18" charset="0"/>
              </a:rPr>
              <a:t>весенней лужайке расцвели колокольчики.</a:t>
            </a:r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dirty="0" smtClean="0">
                <a:cs typeface="Times New Roman" pitchFamily="18" charset="0"/>
              </a:rPr>
              <a:t>В.Мы </a:t>
            </a:r>
            <a:r>
              <a:rPr lang="ru-RU" dirty="0">
                <a:cs typeface="Times New Roman" pitchFamily="18" charset="0"/>
              </a:rPr>
              <a:t>любим свою Родину.</a:t>
            </a:r>
            <a:endParaRPr lang="ru-RU" dirty="0"/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b="1" dirty="0" smtClean="0">
                <a:cs typeface="Times New Roman" pitchFamily="18" charset="0"/>
              </a:rPr>
              <a:t>2. </a:t>
            </a:r>
            <a:r>
              <a:rPr lang="ru-RU" b="1" dirty="0">
                <a:cs typeface="Times New Roman" pitchFamily="18" charset="0"/>
              </a:rPr>
              <a:t>Укажите, в каких предложениях есть </a:t>
            </a:r>
            <a:r>
              <a:rPr lang="ru-RU" b="1" dirty="0" smtClean="0">
                <a:cs typeface="Times New Roman" pitchFamily="18" charset="0"/>
              </a:rPr>
              <a:t>ОЧП </a:t>
            </a:r>
            <a:r>
              <a:rPr lang="ru-RU" b="1" dirty="0" smtClean="0">
                <a:cs typeface="Times New Roman" pitchFamily="18" charset="0"/>
              </a:rPr>
              <a:t>:</a:t>
            </a:r>
            <a:endParaRPr lang="ru-RU" b="1" dirty="0"/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dirty="0">
                <a:cs typeface="Times New Roman" pitchFamily="18" charset="0"/>
              </a:rPr>
              <a:t>  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А. Няня надевает Марине  сапоги</a:t>
            </a:r>
            <a:r>
              <a:rPr lang="ru-RU" dirty="0" smtClean="0">
                <a:cs typeface="Times New Roman" pitchFamily="18" charset="0"/>
              </a:rPr>
              <a:t>. Б. </a:t>
            </a:r>
            <a:r>
              <a:rPr lang="ru-RU" dirty="0">
                <a:cs typeface="Times New Roman" pitchFamily="18" charset="0"/>
              </a:rPr>
              <a:t>Девочка капризничает,  шалит, болтает ногами</a:t>
            </a:r>
            <a:r>
              <a:rPr lang="ru-RU" dirty="0" smtClean="0">
                <a:cs typeface="Times New Roman" pitchFamily="18" charset="0"/>
              </a:rPr>
              <a:t>.   В. </a:t>
            </a:r>
            <a:r>
              <a:rPr lang="ru-RU" dirty="0">
                <a:cs typeface="Times New Roman" pitchFamily="18" charset="0"/>
              </a:rPr>
              <a:t>Прогулка отменяется.</a:t>
            </a:r>
            <a:endParaRPr lang="ru-RU" dirty="0"/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b="1" dirty="0" smtClean="0">
                <a:cs typeface="Times New Roman" pitchFamily="18" charset="0"/>
              </a:rPr>
              <a:t>3. </a:t>
            </a:r>
            <a:r>
              <a:rPr lang="ru-RU" b="1" dirty="0">
                <a:cs typeface="Times New Roman" pitchFamily="18" charset="0"/>
              </a:rPr>
              <a:t>Найдите предложение с однородными подлежащими:</a:t>
            </a:r>
            <a:endParaRPr lang="ru-RU" b="1" dirty="0"/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dirty="0" smtClean="0">
                <a:cs typeface="Times New Roman" pitchFamily="18" charset="0"/>
              </a:rPr>
              <a:t>А.Ослепительное </a:t>
            </a:r>
            <a:r>
              <a:rPr lang="ru-RU" dirty="0">
                <a:cs typeface="Times New Roman" pitchFamily="18" charset="0"/>
              </a:rPr>
              <a:t>солнце заглянуло в окно</a:t>
            </a:r>
            <a:r>
              <a:rPr lang="ru-RU" dirty="0" smtClean="0">
                <a:cs typeface="Times New Roman" pitchFamily="18" charset="0"/>
              </a:rPr>
              <a:t>. Б.В </a:t>
            </a:r>
            <a:r>
              <a:rPr lang="ru-RU" dirty="0">
                <a:cs typeface="Times New Roman" pitchFamily="18" charset="0"/>
              </a:rPr>
              <a:t>лесу живут разные звери. </a:t>
            </a:r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dirty="0" smtClean="0">
                <a:cs typeface="Times New Roman" pitchFamily="18" charset="0"/>
              </a:rPr>
              <a:t>В.В </a:t>
            </a:r>
            <a:r>
              <a:rPr lang="ru-RU" dirty="0">
                <a:cs typeface="Times New Roman" pitchFamily="18" charset="0"/>
              </a:rPr>
              <a:t>лесу весело поют соловьи и кукушки.</a:t>
            </a:r>
            <a:endParaRPr lang="ru-RU" dirty="0"/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dirty="0">
                <a:cs typeface="Times New Roman" pitchFamily="18" charset="0"/>
              </a:rPr>
              <a:t> </a:t>
            </a:r>
            <a:r>
              <a:rPr lang="ru-RU" b="1" dirty="0" smtClean="0">
                <a:cs typeface="Times New Roman" pitchFamily="18" charset="0"/>
              </a:rPr>
              <a:t>4.Найдите </a:t>
            </a:r>
            <a:r>
              <a:rPr lang="ru-RU" b="1" dirty="0">
                <a:cs typeface="Times New Roman" pitchFamily="18" charset="0"/>
              </a:rPr>
              <a:t>предложение с однородными </a:t>
            </a:r>
            <a:r>
              <a:rPr lang="ru-RU" b="1" dirty="0" smtClean="0">
                <a:cs typeface="Times New Roman" pitchFamily="18" charset="0"/>
              </a:rPr>
              <a:t>сказуемыми:</a:t>
            </a:r>
            <a:endParaRPr lang="ru-RU" b="1" dirty="0"/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dirty="0" smtClean="0">
                <a:cs typeface="Times New Roman" pitchFamily="18" charset="0"/>
              </a:rPr>
              <a:t>А.Звезда </a:t>
            </a:r>
            <a:r>
              <a:rPr lang="ru-RU" dirty="0">
                <a:cs typeface="Times New Roman" pitchFamily="18" charset="0"/>
              </a:rPr>
              <a:t>горит и светит в </a:t>
            </a:r>
            <a:r>
              <a:rPr lang="ru-RU" dirty="0" smtClean="0">
                <a:cs typeface="Times New Roman" pitchFamily="18" charset="0"/>
              </a:rPr>
              <a:t>темноте. Б.Травка </a:t>
            </a:r>
            <a:r>
              <a:rPr lang="ru-RU" dirty="0">
                <a:cs typeface="Times New Roman" pitchFamily="18" charset="0"/>
              </a:rPr>
              <a:t>зеленеет , солнышко блестит</a:t>
            </a:r>
            <a:endParaRPr lang="ru-RU" dirty="0"/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dirty="0" smtClean="0">
                <a:cs typeface="Times New Roman" pitchFamily="18" charset="0"/>
              </a:rPr>
              <a:t>В.Над </a:t>
            </a:r>
            <a:r>
              <a:rPr lang="ru-RU" dirty="0">
                <a:cs typeface="Times New Roman" pitchFamily="18" charset="0"/>
              </a:rPr>
              <a:t>озером стоял туман</a:t>
            </a:r>
            <a:endParaRPr lang="ru-RU" dirty="0"/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dirty="0" smtClean="0">
                <a:cs typeface="Times New Roman" pitchFamily="18" charset="0"/>
              </a:rPr>
              <a:t>5.. </a:t>
            </a:r>
            <a:r>
              <a:rPr lang="ru-RU" b="1" dirty="0">
                <a:cs typeface="Times New Roman" pitchFamily="18" charset="0"/>
              </a:rPr>
              <a:t>В предложении (</a:t>
            </a:r>
            <a:r>
              <a:rPr lang="ru-RU" b="1" i="1" dirty="0">
                <a:cs typeface="Times New Roman" pitchFamily="18" charset="0"/>
              </a:rPr>
              <a:t>По морям плавают пассажирские и грузовые суда.) </a:t>
            </a:r>
            <a:r>
              <a:rPr lang="ru-RU" b="1" dirty="0" smtClean="0">
                <a:cs typeface="Times New Roman" pitchFamily="18" charset="0"/>
              </a:rPr>
              <a:t>ОЧП являются</a:t>
            </a:r>
            <a:r>
              <a:rPr lang="ru-RU" b="1" dirty="0">
                <a:cs typeface="Times New Roman" pitchFamily="18" charset="0"/>
              </a:rPr>
              <a:t>:</a:t>
            </a:r>
            <a:endParaRPr lang="ru-RU" b="1" dirty="0"/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dirty="0" smtClean="0">
                <a:cs typeface="Times New Roman" pitchFamily="18" charset="0"/>
              </a:rPr>
              <a:t>А.Подлежащее    Б.определение     В..сказуемое</a:t>
            </a:r>
            <a:endParaRPr lang="ru-RU" dirty="0"/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b="1" dirty="0" smtClean="0">
                <a:cs typeface="Times New Roman" pitchFamily="18" charset="0"/>
              </a:rPr>
              <a:t>6. </a:t>
            </a:r>
            <a:r>
              <a:rPr lang="ru-RU" b="1" dirty="0">
                <a:cs typeface="Times New Roman" pitchFamily="18" charset="0"/>
              </a:rPr>
              <a:t>В каком предложении неправильно расставлены знаки препинания при однородных членах?</a:t>
            </a:r>
            <a:endParaRPr lang="ru-RU" b="1" dirty="0"/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dirty="0" smtClean="0">
                <a:cs typeface="Times New Roman" pitchFamily="18" charset="0"/>
              </a:rPr>
              <a:t>А.Захотел </a:t>
            </a:r>
            <a:r>
              <a:rPr lang="ru-RU" dirty="0">
                <a:cs typeface="Times New Roman" pitchFamily="18" charset="0"/>
              </a:rPr>
              <a:t>медведь меду, и полез на дерево.</a:t>
            </a:r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dirty="0" smtClean="0">
                <a:cs typeface="Times New Roman" pitchFamily="18" charset="0"/>
              </a:rPr>
              <a:t>Б.Травка </a:t>
            </a:r>
            <a:r>
              <a:rPr lang="ru-RU" dirty="0">
                <a:cs typeface="Times New Roman" pitchFamily="18" charset="0"/>
              </a:rPr>
              <a:t>зеленеет , и  солнышко блестит.</a:t>
            </a:r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r>
              <a:rPr lang="ru-RU" dirty="0" smtClean="0">
                <a:cs typeface="Times New Roman" pitchFamily="18" charset="0"/>
              </a:rPr>
              <a:t>В.Мы </a:t>
            </a:r>
            <a:r>
              <a:rPr lang="ru-RU" dirty="0">
                <a:cs typeface="Times New Roman" pitchFamily="18" charset="0"/>
              </a:rPr>
              <a:t>любим зимой кататься на лыжах.</a:t>
            </a:r>
            <a:endParaRPr lang="ru-RU" dirty="0"/>
          </a:p>
          <a:p>
            <a:pPr eaLnBrk="0" hangingPunct="0">
              <a:tabLst>
                <a:tab pos="114300" algn="l"/>
                <a:tab pos="228600" algn="l"/>
                <a:tab pos="457200" algn="l"/>
              </a:tabLst>
            </a:pP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ПРОВЕРИМ 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Прекра</a:t>
            </a:r>
            <a:r>
              <a:rPr lang="ru-RU" u="sng" dirty="0" smtClean="0"/>
              <a:t>сн</a:t>
            </a:r>
            <a:r>
              <a:rPr lang="ru-RU" dirty="0" smtClean="0"/>
              <a:t>ый</a:t>
            </a:r>
            <a:endParaRPr lang="ru-RU" dirty="0" smtClean="0"/>
          </a:p>
          <a:p>
            <a:r>
              <a:rPr lang="ru-RU" dirty="0" smtClean="0"/>
              <a:t>Ужа</a:t>
            </a:r>
            <a:r>
              <a:rPr lang="ru-RU" u="sng" dirty="0" smtClean="0"/>
              <a:t>сн</a:t>
            </a:r>
            <a:r>
              <a:rPr lang="ru-RU" dirty="0" smtClean="0"/>
              <a:t>ый</a:t>
            </a:r>
            <a:endParaRPr lang="ru-RU" dirty="0" smtClean="0"/>
          </a:p>
          <a:p>
            <a:r>
              <a:rPr lang="ru-RU" dirty="0" smtClean="0"/>
              <a:t>Опа</a:t>
            </a:r>
            <a:r>
              <a:rPr lang="ru-RU" u="sng" dirty="0" smtClean="0"/>
              <a:t>сн</a:t>
            </a:r>
            <a:r>
              <a:rPr lang="ru-RU" dirty="0" smtClean="0"/>
              <a:t>ый</a:t>
            </a:r>
            <a:endParaRPr lang="ru-RU" dirty="0" smtClean="0"/>
          </a:p>
          <a:p>
            <a:r>
              <a:rPr lang="ru-RU" dirty="0" smtClean="0"/>
              <a:t>Радо</a:t>
            </a:r>
            <a:r>
              <a:rPr lang="ru-RU" u="sng" dirty="0" smtClean="0"/>
              <a:t>стн</a:t>
            </a:r>
            <a:r>
              <a:rPr lang="ru-RU" dirty="0" smtClean="0"/>
              <a:t>ый</a:t>
            </a:r>
            <a:endParaRPr lang="ru-RU" dirty="0" smtClean="0"/>
          </a:p>
          <a:p>
            <a:r>
              <a:rPr lang="ru-RU" dirty="0" smtClean="0"/>
              <a:t>Слове</a:t>
            </a:r>
            <a:r>
              <a:rPr lang="ru-RU" u="sng" dirty="0" smtClean="0"/>
              <a:t>сн</a:t>
            </a:r>
            <a:r>
              <a:rPr lang="ru-RU" dirty="0" smtClean="0"/>
              <a:t>ый</a:t>
            </a:r>
            <a:endParaRPr lang="ru-RU" dirty="0" smtClean="0"/>
          </a:p>
          <a:p>
            <a:r>
              <a:rPr lang="ru-RU" dirty="0" smtClean="0"/>
              <a:t>Звё</a:t>
            </a:r>
            <a:r>
              <a:rPr lang="ru-RU" u="sng" dirty="0" smtClean="0"/>
              <a:t>здн</a:t>
            </a:r>
            <a:r>
              <a:rPr lang="ru-RU" dirty="0" smtClean="0"/>
              <a:t>ый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00"/>
                </a:solidFill>
              </a:rPr>
              <a:t>Оцените свои знания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+  все понятно</a:t>
            </a:r>
          </a:p>
          <a:p>
            <a:pPr eaLnBrk="1" hangingPunct="1"/>
            <a:r>
              <a:rPr lang="ru-RU" u="sng" smtClean="0"/>
              <a:t>+ </a:t>
            </a:r>
            <a:r>
              <a:rPr lang="ru-RU" smtClean="0"/>
              <a:t>не</a:t>
            </a:r>
            <a:r>
              <a:rPr lang="ru-RU" u="sng" smtClean="0"/>
              <a:t> </a:t>
            </a:r>
            <a:r>
              <a:rPr lang="ru-RU" smtClean="0"/>
              <a:t>уверен в своих знаниях</a:t>
            </a:r>
          </a:p>
          <a:p>
            <a:pPr eaLnBrk="1" hangingPunct="1"/>
            <a:r>
              <a:rPr lang="ru-RU" smtClean="0"/>
              <a:t>! необходимо повторить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 Передайте свое настроение на уроке одним предложением.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Домашнее задание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ru-RU" dirty="0" smtClean="0"/>
          </a:p>
          <a:p>
            <a:pPr eaLnBrk="1" hangingPunct="1"/>
            <a:r>
              <a:rPr lang="ru-RU" dirty="0" smtClean="0"/>
              <a:t>Составить  кластер «Второстепенные </a:t>
            </a:r>
            <a:r>
              <a:rPr lang="ru-RU" dirty="0" smtClean="0"/>
              <a:t>члены предложения</a:t>
            </a:r>
            <a:r>
              <a:rPr lang="ru-RU" dirty="0" smtClean="0"/>
              <a:t>».</a:t>
            </a:r>
          </a:p>
          <a:p>
            <a:pPr eaLnBrk="1" hangingPunct="1"/>
            <a:r>
              <a:rPr lang="ru-RU" dirty="0" smtClean="0"/>
              <a:t>Выполните упражнение.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2357430"/>
            <a:ext cx="8572560" cy="2465856"/>
            <a:chOff x="1115616" y="2146448"/>
            <a:chExt cx="7165477" cy="279873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70427" y="2954031"/>
              <a:ext cx="5084703" cy="1991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 презентации использован шаблон :Автор 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: Фокина Лидия Петровна, 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МКОУ «СОШ ст. Евсино» </a:t>
              </a:r>
            </a:p>
            <a:p>
              <a:pPr algn="ctr">
                <a:defRPr/>
              </a:pPr>
              <a:r>
                <a:rPr lang="ru-RU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Искитимского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района Новосибирской области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Орфоэпия</a:t>
            </a:r>
            <a:r>
              <a:rPr lang="ru-RU" sz="3600" dirty="0" smtClean="0"/>
              <a:t> </a:t>
            </a:r>
            <a:r>
              <a:rPr lang="ru-RU" sz="3600" dirty="0" smtClean="0"/>
              <a:t>- раздел науки о языке, </a:t>
            </a:r>
            <a:r>
              <a:rPr lang="ru-RU" sz="3600" dirty="0" smtClean="0"/>
              <a:t>… (продолжите фразу)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i="1" dirty="0" smtClean="0"/>
              <a:t>Орфоэпическая разминка.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i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332037"/>
            <a:ext cx="771525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баловать</a:t>
            </a:r>
          </a:p>
          <a:p>
            <a:pPr eaLnBrk="1" hangingPunct="1"/>
            <a:r>
              <a:rPr lang="ru-RU" sz="2800" dirty="0" smtClean="0"/>
              <a:t>звонит</a:t>
            </a:r>
          </a:p>
          <a:p>
            <a:pPr eaLnBrk="1" hangingPunct="1"/>
            <a:r>
              <a:rPr lang="ru-RU" sz="2800" dirty="0" smtClean="0"/>
              <a:t>звонишь</a:t>
            </a:r>
          </a:p>
          <a:p>
            <a:pPr eaLnBrk="1" hangingPunct="1"/>
            <a:r>
              <a:rPr lang="ru-RU" sz="2800" dirty="0" smtClean="0"/>
              <a:t>красивее</a:t>
            </a:r>
          </a:p>
          <a:p>
            <a:pPr eaLnBrk="1" hangingPunct="1"/>
            <a:r>
              <a:rPr lang="ru-RU" sz="2800" dirty="0" smtClean="0"/>
              <a:t>понял</a:t>
            </a:r>
          </a:p>
          <a:p>
            <a:pPr eaLnBrk="1" hangingPunct="1"/>
            <a:r>
              <a:rPr lang="ru-RU" sz="2800" dirty="0" smtClean="0"/>
              <a:t>торты</a:t>
            </a:r>
          </a:p>
          <a:p>
            <a:pPr eaLnBrk="1" hangingPunct="1"/>
            <a:r>
              <a:rPr lang="ru-RU" sz="2800" dirty="0" smtClean="0"/>
              <a:t>банты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ПРОВЕРИМ 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i="1" dirty="0" smtClean="0"/>
              <a:t>Орфоэпическая разминка.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баловАть</a:t>
            </a:r>
            <a:endParaRPr lang="ru-RU" dirty="0" smtClean="0"/>
          </a:p>
          <a:p>
            <a:r>
              <a:rPr lang="ru-RU" dirty="0" err="1" smtClean="0"/>
              <a:t>звонИт</a:t>
            </a:r>
            <a:endParaRPr lang="ru-RU" dirty="0" smtClean="0"/>
          </a:p>
          <a:p>
            <a:r>
              <a:rPr lang="ru-RU" dirty="0" err="1" smtClean="0"/>
              <a:t>звонИшь</a:t>
            </a:r>
            <a:endParaRPr lang="ru-RU" dirty="0" smtClean="0"/>
          </a:p>
          <a:p>
            <a:r>
              <a:rPr lang="ru-RU" dirty="0" err="1" smtClean="0"/>
              <a:t>красИвее</a:t>
            </a:r>
            <a:endParaRPr lang="ru-RU" dirty="0" smtClean="0"/>
          </a:p>
          <a:p>
            <a:r>
              <a:rPr lang="ru-RU" dirty="0" err="1" smtClean="0"/>
              <a:t>пОнял</a:t>
            </a:r>
            <a:endParaRPr lang="ru-RU" dirty="0" smtClean="0"/>
          </a:p>
          <a:p>
            <a:r>
              <a:rPr lang="ru-RU" dirty="0" err="1" smtClean="0"/>
              <a:t>тОрты</a:t>
            </a:r>
            <a:endParaRPr lang="ru-RU" dirty="0" smtClean="0"/>
          </a:p>
          <a:p>
            <a:r>
              <a:rPr lang="ru-RU" dirty="0" err="1" smtClean="0"/>
              <a:t>бАнты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76470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По утрам солнце бьёт в беседку сквозь </a:t>
            </a:r>
            <a:r>
              <a:rPr lang="ru-RU" sz="4000" b="1" dirty="0" smtClean="0">
                <a:solidFill>
                  <a:srgbClr val="7030A0"/>
                </a:solidFill>
              </a:rPr>
              <a:t>пурпурную, лиловую, зелёную и лимонную </a:t>
            </a:r>
            <a:r>
              <a:rPr lang="ru-RU" sz="4000" dirty="0" smtClean="0"/>
              <a:t>листву.</a:t>
            </a:r>
          </a:p>
          <a:p>
            <a:r>
              <a:rPr lang="ru-RU" sz="2800" i="1" dirty="0" smtClean="0"/>
              <a:t>Прочитайте предложение.</a:t>
            </a:r>
          </a:p>
          <a:p>
            <a:r>
              <a:rPr lang="ru-RU" sz="2800" i="1" dirty="0" smtClean="0"/>
              <a:t>К какому слову относятся выделенные слова ?</a:t>
            </a:r>
            <a:r>
              <a:rPr lang="ru-RU" sz="2800" i="1" dirty="0" smtClean="0"/>
              <a:t> </a:t>
            </a:r>
            <a:endParaRPr lang="ru-RU" sz="2800" i="1" dirty="0" smtClean="0"/>
          </a:p>
          <a:p>
            <a:r>
              <a:rPr lang="ru-RU" sz="2800" i="1" dirty="0" smtClean="0"/>
              <a:t>О</a:t>
            </a:r>
            <a:r>
              <a:rPr lang="ru-RU" sz="2800" i="1" dirty="0" smtClean="0"/>
              <a:t>пределите </a:t>
            </a:r>
            <a:r>
              <a:rPr lang="ru-RU" sz="2800" i="1" dirty="0" smtClean="0"/>
              <a:t>, на какой вопрос отвечают выделенные слова</a:t>
            </a:r>
            <a:r>
              <a:rPr lang="ru-RU" sz="2800" i="1" dirty="0" smtClean="0"/>
              <a:t>.</a:t>
            </a:r>
          </a:p>
          <a:p>
            <a:r>
              <a:rPr lang="ru-RU" sz="2800" i="1" dirty="0" smtClean="0"/>
              <a:t>Каким членом предложения они являются ?</a:t>
            </a:r>
          </a:p>
          <a:p>
            <a:r>
              <a:rPr lang="ru-RU" sz="2800" i="1" dirty="0" smtClean="0"/>
              <a:t>Как называются такие слова ?</a:t>
            </a:r>
            <a:endParaRPr lang="ru-RU" sz="2800" i="1" dirty="0" smtClean="0"/>
          </a:p>
          <a:p>
            <a:endParaRPr lang="ru-RU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 i="1" dirty="0" smtClean="0">
                <a:solidFill>
                  <a:srgbClr val="00602B"/>
                </a:solidFill>
                <a:latin typeface="Arial Rounded MT Bold" pitchFamily="34" charset="0"/>
                <a:ea typeface="Dotum" pitchFamily="34" charset="-127"/>
                <a:cs typeface="Arial Unicode MS" pitchFamily="34" charset="-128"/>
              </a:rPr>
              <a:t>Однородные члены предложения.</a:t>
            </a:r>
          </a:p>
        </p:txBody>
      </p:sp>
      <p:pic>
        <p:nvPicPr>
          <p:cNvPr id="11268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2991593" cy="235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P spid="31747" grpId="0" build="p"/>
      <p:bldP spid="31747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ru-RU" dirty="0" smtClean="0"/>
              <a:t>Используя опорные фразы и тему урока , сформулируйте  цель урока.</a:t>
            </a:r>
          </a:p>
          <a:p>
            <a:r>
              <a:rPr lang="ru-RU" dirty="0" smtClean="0"/>
              <a:t>Познакомиться …</a:t>
            </a:r>
          </a:p>
          <a:p>
            <a:r>
              <a:rPr lang="ru-RU" dirty="0" smtClean="0"/>
              <a:t>Учиться находить …</a:t>
            </a:r>
          </a:p>
          <a:p>
            <a:r>
              <a:rPr lang="ru-RU" dirty="0" smtClean="0"/>
              <a:t>Правильно …</a:t>
            </a:r>
          </a:p>
          <a:p>
            <a:r>
              <a:rPr lang="ru-RU" dirty="0" smtClean="0"/>
              <a:t>Употреблять…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18901">
            <a:off x="489200" y="497595"/>
            <a:ext cx="2006151" cy="157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i="1" dirty="0" smtClean="0">
                <a:solidFill>
                  <a:srgbClr val="00602B"/>
                </a:solidFill>
              </a:rPr>
              <a:t> </a:t>
            </a:r>
            <a:endParaRPr lang="ru-RU" i="1" dirty="0" smtClean="0">
              <a:solidFill>
                <a:srgbClr val="00602B"/>
              </a:solidFill>
            </a:endParaRPr>
          </a:p>
        </p:txBody>
      </p:sp>
      <p:graphicFrame>
        <p:nvGraphicFramePr>
          <p:cNvPr id="33829" name="Group 37"/>
          <p:cNvGraphicFramePr>
            <a:graphicFrameLocks noGrp="1"/>
          </p:cNvGraphicFramePr>
          <p:nvPr>
            <p:ph idx="4294967295"/>
          </p:nvPr>
        </p:nvGraphicFramePr>
        <p:xfrm>
          <a:off x="539552" y="1124744"/>
          <a:ext cx="8229600" cy="449952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04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Что надо знать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Что надо уметь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4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1)Признаки однородных членов предложения.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Стр.79 правило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1)Находить в тексте однородные члены предложения.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2)Правильно расставлять знаки препинания.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3)Употреблять однородные члены предложения в своей речи.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868</Words>
  <Application>Microsoft Office PowerPoint</Application>
  <PresentationFormat>Экран (4:3)</PresentationFormat>
  <Paragraphs>208</Paragraphs>
  <Slides>32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«Собери слово».</vt:lpstr>
      <vt:lpstr>Вставьте пропущенные буквы , напишите проверочное слово.</vt:lpstr>
      <vt:lpstr>ПРОВЕРИМ !</vt:lpstr>
      <vt:lpstr>  Орфоэпия - раздел науки о языке, … (продолжите фразу) Орфоэпическая разминка.   </vt:lpstr>
      <vt:lpstr>ПРОВЕРИМ ! Орфоэпическая разминка.</vt:lpstr>
      <vt:lpstr>Слайд 6</vt:lpstr>
      <vt:lpstr> </vt:lpstr>
      <vt:lpstr>Слайд 8</vt:lpstr>
      <vt:lpstr> </vt:lpstr>
      <vt:lpstr>Признаки однородности членов предложения:</vt:lpstr>
      <vt:lpstr>Способы выражения однородных членов:</vt:lpstr>
      <vt:lpstr>Укажите однородные члены предложения:</vt:lpstr>
      <vt:lpstr>Подлежащие:</vt:lpstr>
      <vt:lpstr>Укажите однородные члены предложения:</vt:lpstr>
      <vt:lpstr>Сказуемые </vt:lpstr>
      <vt:lpstr>Укажите однородные члены предложения:</vt:lpstr>
      <vt:lpstr>Дополнения </vt:lpstr>
      <vt:lpstr>Укажите однородные члены предложения:</vt:lpstr>
      <vt:lpstr>Определения</vt:lpstr>
      <vt:lpstr>Укажите однородные члены предложения:</vt:lpstr>
      <vt:lpstr>Обстоятельства</vt:lpstr>
      <vt:lpstr>Сделаем вывод : «Каким членом предложения могут быть однородные члены предложения?»</vt:lpstr>
      <vt:lpstr>Слайд 23</vt:lpstr>
      <vt:lpstr>Знаки препинания при однородных членах</vt:lpstr>
      <vt:lpstr>Слайд 25</vt:lpstr>
      <vt:lpstr>Непростой простой союз ДА</vt:lpstr>
      <vt:lpstr>Ключ </vt:lpstr>
      <vt:lpstr>ДА-НЕТ</vt:lpstr>
      <vt:lpstr>Слайд 29</vt:lpstr>
      <vt:lpstr>Оцените свои знания</vt:lpstr>
      <vt:lpstr>Домашнее задание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4</cp:revision>
  <dcterms:created xsi:type="dcterms:W3CDTF">2014-06-25T06:46:58Z</dcterms:created>
  <dcterms:modified xsi:type="dcterms:W3CDTF">2019-09-16T17:01:37Z</dcterms:modified>
</cp:coreProperties>
</file>