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72" r:id="rId2"/>
    <p:sldId id="276" r:id="rId3"/>
    <p:sldId id="299" r:id="rId4"/>
    <p:sldId id="266" r:id="rId5"/>
    <p:sldId id="278" r:id="rId6"/>
    <p:sldId id="283" r:id="rId7"/>
    <p:sldId id="279" r:id="rId8"/>
    <p:sldId id="280" r:id="rId9"/>
    <p:sldId id="281" r:id="rId10"/>
    <p:sldId id="282" r:id="rId11"/>
    <p:sldId id="284" r:id="rId12"/>
    <p:sldId id="285" r:id="rId13"/>
    <p:sldId id="301" r:id="rId14"/>
    <p:sldId id="302" r:id="rId15"/>
    <p:sldId id="287" r:id="rId16"/>
    <p:sldId id="293" r:id="rId17"/>
    <p:sldId id="288" r:id="rId18"/>
    <p:sldId id="295" r:id="rId19"/>
    <p:sldId id="296" r:id="rId20"/>
    <p:sldId id="303" r:id="rId21"/>
    <p:sldId id="304" r:id="rId22"/>
    <p:sldId id="314" r:id="rId23"/>
    <p:sldId id="307" r:id="rId24"/>
    <p:sldId id="312" r:id="rId25"/>
    <p:sldId id="313"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9FFAD"/>
    <a:srgbClr val="FF3399"/>
    <a:srgbClr val="9900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8" autoAdjust="0"/>
    <p:restoredTop sz="94572" autoAdjust="0"/>
  </p:normalViewPr>
  <p:slideViewPr>
    <p:cSldViewPr>
      <p:cViewPr varScale="1">
        <p:scale>
          <a:sx n="59" d="100"/>
          <a:sy n="59" d="100"/>
        </p:scale>
        <p:origin x="-33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EC0AD4-D4AA-4CF7-8F9C-97774494B4C9}" type="datetimeFigureOut">
              <a:rPr lang="ru-RU" smtClean="0"/>
              <a:pPr/>
              <a:t>21.05.2014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BFC888-76B5-4E26-BC44-B20142C20ED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F374594-8B27-4CF1-8165-13C59C943035}" type="datetimeFigureOut">
              <a:rPr lang="ru-RU" smtClean="0"/>
              <a:pPr/>
              <a:t>21.05.2014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F10B6A3-0E1B-48A0-BB27-1EB8939C993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374594-8B27-4CF1-8165-13C59C943035}" type="datetimeFigureOut">
              <a:rPr lang="ru-RU" smtClean="0"/>
              <a:pPr/>
              <a:t>21.05.2014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F10B6A3-0E1B-48A0-BB27-1EB8939C993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374594-8B27-4CF1-8165-13C59C943035}" type="datetimeFigureOut">
              <a:rPr lang="ru-RU" smtClean="0"/>
              <a:pPr/>
              <a:t>21.05.2014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F10B6A3-0E1B-48A0-BB27-1EB8939C993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374594-8B27-4CF1-8165-13C59C943035}" type="datetimeFigureOut">
              <a:rPr lang="ru-RU" smtClean="0"/>
              <a:pPr/>
              <a:t>21.05.2014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F10B6A3-0E1B-48A0-BB27-1EB8939C993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F374594-8B27-4CF1-8165-13C59C943035}" type="datetimeFigureOut">
              <a:rPr lang="ru-RU" smtClean="0"/>
              <a:pPr/>
              <a:t>21.05.2014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F10B6A3-0E1B-48A0-BB27-1EB8939C993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F374594-8B27-4CF1-8165-13C59C943035}" type="datetimeFigureOut">
              <a:rPr lang="ru-RU" smtClean="0"/>
              <a:pPr/>
              <a:t>21.05.2014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F10B6A3-0E1B-48A0-BB27-1EB8939C993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F374594-8B27-4CF1-8165-13C59C943035}" type="datetimeFigureOut">
              <a:rPr lang="ru-RU" smtClean="0"/>
              <a:pPr/>
              <a:t>21.05.2014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F10B6A3-0E1B-48A0-BB27-1EB8939C993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F374594-8B27-4CF1-8165-13C59C943035}" type="datetimeFigureOut">
              <a:rPr lang="ru-RU" smtClean="0"/>
              <a:pPr/>
              <a:t>21.05.2014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F10B6A3-0E1B-48A0-BB27-1EB8939C993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F374594-8B27-4CF1-8165-13C59C943035}" type="datetimeFigureOut">
              <a:rPr lang="ru-RU" smtClean="0"/>
              <a:pPr/>
              <a:t>21.05.2014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F10B6A3-0E1B-48A0-BB27-1EB8939C993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F374594-8B27-4CF1-8165-13C59C943035}" type="datetimeFigureOut">
              <a:rPr lang="ru-RU" smtClean="0"/>
              <a:pPr/>
              <a:t>21.05.2014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F10B6A3-0E1B-48A0-BB27-1EB8939C993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F374594-8B27-4CF1-8165-13C59C943035}" type="datetimeFigureOut">
              <a:rPr lang="ru-RU" smtClean="0"/>
              <a:pPr/>
              <a:t>21.05.2014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F10B6A3-0E1B-48A0-BB27-1EB8939C993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374594-8B27-4CF1-8165-13C59C943035}" type="datetimeFigureOut">
              <a:rPr lang="ru-RU" smtClean="0"/>
              <a:pPr/>
              <a:t>21.05.2014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10B6A3-0E1B-48A0-BB27-1EB8939C993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audio" Target="file:///C:\Users\&#1054;&#1083;&#1100;&#1075;&#1072;\Desktop\&#1091;&#1088;&#1086;&#1082;%20&#1086;&#1090;\&#1047;&#1074;&#1091;&#1082;&#1080;%20&#1055;&#1088;&#1080;&#1088;&#1086;&#1076;&#1099;%20-%20-%20&#1050;&#1088;&#1072;&#1089;&#1080;&#1074;&#1072;&#1103;%20&#1052;&#1091;&#1079;&#1099;&#1082;&#1072;%20&#1054;%20&#1051;&#1102;&#1073;&#1074;&#1080;%20&#1048;%20&#1053;&#1077;&#1078;&#1085;&#1086;&#1089;&#1090;&#1080;%20%5b&#1089;%20&#1089;&#1072;&#1081;&#1090;&#1072;%20www.ololo.fm%5d.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8.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hyperlink" Target="http://absolute.pp.ua/images/5/5776_126930945.jpg" TargetMode="Externa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stat17.privet.ru/lr/0a35d2829f47667762e6a45b961976c4"/>
          <p:cNvPicPr>
            <a:picLocks noChangeAspect="1" noChangeArrowheads="1"/>
          </p:cNvPicPr>
          <p:nvPr/>
        </p:nvPicPr>
        <p:blipFill>
          <a:blip r:embed="rId3" cstate="print"/>
          <a:srcRect/>
          <a:stretch>
            <a:fillRect/>
          </a:stretch>
        </p:blipFill>
        <p:spPr bwMode="auto">
          <a:xfrm>
            <a:off x="0" y="0"/>
            <a:ext cx="9127189" cy="6858000"/>
          </a:xfrm>
          <a:prstGeom prst="rect">
            <a:avLst/>
          </a:prstGeom>
          <a:noFill/>
        </p:spPr>
      </p:pic>
      <p:sp>
        <p:nvSpPr>
          <p:cNvPr id="5" name="Прямоугольник 4"/>
          <p:cNvSpPr/>
          <p:nvPr/>
        </p:nvSpPr>
        <p:spPr>
          <a:xfrm>
            <a:off x="3275856" y="5661248"/>
            <a:ext cx="5543505" cy="1015663"/>
          </a:xfrm>
          <a:prstGeom prst="rect">
            <a:avLst/>
          </a:prstGeom>
        </p:spPr>
        <p:txBody>
          <a:bodyPr wrap="none">
            <a:spAutoFit/>
          </a:bodyPr>
          <a:lstStyle/>
          <a:p>
            <a:r>
              <a:rPr lang="ru-RU" sz="6000" b="1" dirty="0" smtClean="0">
                <a:solidFill>
                  <a:srgbClr val="FF3399"/>
                </a:solidFill>
                <a:effectLst>
                  <a:outerShdw blurRad="38100" dist="38100" dir="2700000" algn="tl">
                    <a:srgbClr val="000000">
                      <a:alpha val="43137"/>
                    </a:srgbClr>
                  </a:outerShdw>
                </a:effectLst>
              </a:rPr>
              <a:t>Вишнёвый сад! </a:t>
            </a:r>
            <a:endParaRPr lang="ru-RU" sz="6000" b="1" dirty="0">
              <a:solidFill>
                <a:srgbClr val="FF3399"/>
              </a:solidFill>
              <a:effectLst>
                <a:outerShdw blurRad="38100" dist="38100" dir="2700000" algn="tl">
                  <a:srgbClr val="000000">
                    <a:alpha val="43137"/>
                  </a:srgbClr>
                </a:outerShdw>
              </a:effectLst>
            </a:endParaRPr>
          </a:p>
        </p:txBody>
      </p:sp>
      <p:pic>
        <p:nvPicPr>
          <p:cNvPr id="7" name="Звуки Природы - - Красивая Музыка О Любви И Нежности [с сайта www.ololo.fm].mp3">
            <a:hlinkClick r:id="" action="ppaction://media"/>
          </p:cNvPr>
          <p:cNvPicPr>
            <a:picLocks noRot="1" noChangeAspect="1"/>
          </p:cNvPicPr>
          <p:nvPr>
            <a:audioFile r:link="rId1"/>
          </p:nvPr>
        </p:nvPicPr>
        <p:blipFill>
          <a:blip r:embed="rId4" cstate="print"/>
          <a:stretch>
            <a:fillRect/>
          </a:stretch>
        </p:blipFill>
        <p:spPr>
          <a:xfrm>
            <a:off x="8532440" y="6237312"/>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6">
                <p:cTn id="7" repeatCount="indefinite"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1" y="0"/>
            <a:ext cx="9144000" cy="6859780"/>
          </a:xfrm>
          <a:prstGeom prst="rect">
            <a:avLst/>
          </a:prstGeom>
          <a:noFill/>
        </p:spPr>
      </p:pic>
      <p:sp>
        <p:nvSpPr>
          <p:cNvPr id="3" name="Прямоугольник 2"/>
          <p:cNvSpPr/>
          <p:nvPr/>
        </p:nvSpPr>
        <p:spPr>
          <a:xfrm>
            <a:off x="179512" y="1484784"/>
            <a:ext cx="4341253" cy="646331"/>
          </a:xfrm>
          <a:prstGeom prst="rect">
            <a:avLst/>
          </a:prstGeom>
        </p:spPr>
        <p:txBody>
          <a:bodyPr wrap="none">
            <a:spAutoFit/>
          </a:bodyPr>
          <a:lstStyle/>
          <a:p>
            <a:r>
              <a:rPr lang="ru-RU" sz="3600" b="1" dirty="0" smtClean="0">
                <a:solidFill>
                  <a:srgbClr val="990033"/>
                </a:solidFill>
              </a:rPr>
              <a:t>Правильные ответы:</a:t>
            </a:r>
            <a:endParaRPr lang="ru-RU" sz="3600" b="1" dirty="0">
              <a:solidFill>
                <a:srgbClr val="990033"/>
              </a:solidFill>
            </a:endParaRPr>
          </a:p>
        </p:txBody>
      </p:sp>
      <p:sp>
        <p:nvSpPr>
          <p:cNvPr id="4" name="Rectangle 3"/>
          <p:cNvSpPr txBox="1">
            <a:spLocks noChangeArrowheads="1"/>
          </p:cNvSpPr>
          <p:nvPr/>
        </p:nvSpPr>
        <p:spPr>
          <a:xfrm>
            <a:off x="179512" y="2060848"/>
            <a:ext cx="4038600" cy="4530725"/>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4800" b="1" i="0" u="none" strike="noStrike" kern="1200" cap="none" spc="0" normalizeH="0" baseline="0" noProof="0" dirty="0" smtClean="0">
                <a:ln>
                  <a:noFill/>
                </a:ln>
                <a:solidFill>
                  <a:schemeClr val="accent5">
                    <a:lumMod val="50000"/>
                  </a:schemeClr>
                </a:solidFill>
                <a:effectLst/>
                <a:uLnTx/>
                <a:uFillTx/>
                <a:latin typeface="+mn-lt"/>
                <a:ea typeface="+mn-ea"/>
                <a:cs typeface="+mn-cs"/>
              </a:rPr>
              <a:t>1 - Б</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4800" b="1" i="0" u="none" strike="noStrike" kern="1200" cap="none" spc="0" normalizeH="0" baseline="0" noProof="0" dirty="0" smtClean="0">
                <a:ln>
                  <a:noFill/>
                </a:ln>
                <a:solidFill>
                  <a:schemeClr val="accent5">
                    <a:lumMod val="50000"/>
                  </a:schemeClr>
                </a:solidFill>
                <a:effectLst/>
                <a:uLnTx/>
                <a:uFillTx/>
                <a:latin typeface="+mn-lt"/>
                <a:ea typeface="+mn-ea"/>
                <a:cs typeface="+mn-cs"/>
              </a:rPr>
              <a:t>2 - В</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4800" b="1" i="0" u="none" strike="noStrike" kern="1200" cap="none" spc="0" normalizeH="0" baseline="0" noProof="0" dirty="0" smtClean="0">
                <a:ln>
                  <a:noFill/>
                </a:ln>
                <a:solidFill>
                  <a:schemeClr val="accent5">
                    <a:lumMod val="50000"/>
                  </a:schemeClr>
                </a:solidFill>
                <a:effectLst/>
                <a:uLnTx/>
                <a:uFillTx/>
                <a:latin typeface="+mn-lt"/>
                <a:ea typeface="+mn-ea"/>
                <a:cs typeface="+mn-cs"/>
              </a:rPr>
              <a:t>3 - Б</a:t>
            </a:r>
          </a:p>
        </p:txBody>
      </p:sp>
      <p:sp>
        <p:nvSpPr>
          <p:cNvPr id="5" name="Rectangle 4"/>
          <p:cNvSpPr txBox="1">
            <a:spLocks noChangeArrowheads="1"/>
          </p:cNvSpPr>
          <p:nvPr/>
        </p:nvSpPr>
        <p:spPr>
          <a:xfrm>
            <a:off x="2771800" y="2132856"/>
            <a:ext cx="4038600" cy="4530725"/>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4800" b="1" i="0" u="none" strike="noStrike" kern="1200" cap="none" spc="0" normalizeH="0" baseline="0" noProof="0" dirty="0" smtClean="0">
                <a:ln>
                  <a:noFill/>
                </a:ln>
                <a:solidFill>
                  <a:schemeClr val="accent5">
                    <a:lumMod val="50000"/>
                  </a:schemeClr>
                </a:solidFill>
                <a:effectLst/>
                <a:uLnTx/>
                <a:uFillTx/>
                <a:latin typeface="+mn-lt"/>
                <a:ea typeface="+mn-ea"/>
                <a:cs typeface="+mn-cs"/>
              </a:rPr>
              <a:t>4 - В</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4800" b="1" i="0" u="none" strike="noStrike" kern="1200" cap="none" spc="0" normalizeH="0" baseline="0" noProof="0" dirty="0" smtClean="0">
                <a:ln>
                  <a:noFill/>
                </a:ln>
                <a:solidFill>
                  <a:schemeClr val="accent5">
                    <a:lumMod val="50000"/>
                  </a:schemeClr>
                </a:solidFill>
                <a:effectLst/>
                <a:uLnTx/>
                <a:uFillTx/>
                <a:latin typeface="+mn-lt"/>
                <a:ea typeface="+mn-ea"/>
                <a:cs typeface="+mn-cs"/>
              </a:rPr>
              <a:t>5 - В</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4800" b="1" i="0" u="none" strike="noStrike" kern="1200" cap="none" spc="0" normalizeH="0" baseline="0" noProof="0" dirty="0" smtClean="0">
                <a:ln>
                  <a:noFill/>
                </a:ln>
                <a:solidFill>
                  <a:schemeClr val="accent5">
                    <a:lumMod val="50000"/>
                  </a:schemeClr>
                </a:solidFill>
                <a:effectLst/>
                <a:uLnTx/>
                <a:uFillTx/>
                <a:latin typeface="+mn-lt"/>
                <a:ea typeface="+mn-ea"/>
                <a:cs typeface="+mn-cs"/>
              </a:rPr>
              <a:t>6 - В</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1780"/>
            <a:ext cx="9144000" cy="6859780"/>
          </a:xfrm>
          <a:prstGeom prst="rect">
            <a:avLst/>
          </a:prstGeom>
          <a:noFill/>
        </p:spPr>
      </p:pic>
      <p:sp>
        <p:nvSpPr>
          <p:cNvPr id="3" name="Прямоугольник 2"/>
          <p:cNvSpPr/>
          <p:nvPr/>
        </p:nvSpPr>
        <p:spPr>
          <a:xfrm>
            <a:off x="395536" y="4293096"/>
            <a:ext cx="4572000" cy="369332"/>
          </a:xfrm>
          <a:prstGeom prst="rect">
            <a:avLst/>
          </a:prstGeom>
        </p:spPr>
        <p:txBody>
          <a:bodyPr>
            <a:spAutoFit/>
          </a:bodyPr>
          <a:lstStyle/>
          <a:p>
            <a:pPr lvl="0" fontAlgn="base">
              <a:spcBef>
                <a:spcPct val="0"/>
              </a:spcBef>
              <a:spcAft>
                <a:spcPct val="0"/>
              </a:spcAft>
            </a:pPr>
            <a:r>
              <a:rPr kumimoji="0" lang="ru-RU"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WordArt 3"/>
          <p:cNvSpPr>
            <a:spLocks noChangeArrowheads="1" noChangeShapeType="1" noTextEdit="1"/>
          </p:cNvSpPr>
          <p:nvPr/>
        </p:nvSpPr>
        <p:spPr bwMode="auto">
          <a:xfrm rot="795742">
            <a:off x="72495" y="1767673"/>
            <a:ext cx="7092280" cy="1524000"/>
          </a:xfrm>
          <a:prstGeom prst="rect">
            <a:avLst/>
          </a:prstGeom>
        </p:spPr>
        <p:txBody>
          <a:bodyPr wrap="none" fromWordArt="1">
            <a:prstTxWarp prst="textPlain">
              <a:avLst>
                <a:gd name="adj" fmla="val 50000"/>
              </a:avLst>
            </a:prstTxWarp>
          </a:bodyPr>
          <a:lstStyle/>
          <a:p>
            <a:pPr algn="ctr"/>
            <a:r>
              <a:rPr lang="ru-RU" sz="3600" b="1" i="1" kern="10" dirty="0">
                <a:ln w="25400">
                  <a:solidFill>
                    <a:schemeClr val="tx1"/>
                  </a:solidFill>
                  <a:round/>
                  <a:headEnd/>
                  <a:tailEnd/>
                </a:ln>
                <a:gradFill rotWithShape="0">
                  <a:gsLst>
                    <a:gs pos="0">
                      <a:srgbClr val="990033"/>
                    </a:gs>
                    <a:gs pos="50000">
                      <a:srgbClr val="FF0066"/>
                    </a:gs>
                    <a:gs pos="100000">
                      <a:srgbClr val="990033"/>
                    </a:gs>
                  </a:gsLst>
                  <a:lin ang="5400000" scaled="1"/>
                </a:gradFill>
                <a:latin typeface="Georgia"/>
              </a:rPr>
              <a:t>"Вишневый сад".</a:t>
            </a:r>
          </a:p>
        </p:txBody>
      </p:sp>
      <p:sp>
        <p:nvSpPr>
          <p:cNvPr id="5" name="Прямоугольник 4"/>
          <p:cNvSpPr/>
          <p:nvPr/>
        </p:nvSpPr>
        <p:spPr>
          <a:xfrm>
            <a:off x="0" y="4149080"/>
            <a:ext cx="7632848" cy="1512168"/>
          </a:xfrm>
          <a:prstGeom prst="rect">
            <a:avLst/>
          </a:prstGeom>
          <a:solidFill>
            <a:schemeClr val="accent1">
              <a:lumMod val="20000"/>
              <a:lumOff val="80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kumimoji="0" lang="ru-RU" sz="3200" b="0" i="0" u="none" strike="noStrike" cap="none" normalizeH="0" baseline="0" dirty="0" smtClean="0">
                <a:ln>
                  <a:noFill/>
                </a:ln>
                <a:solidFill>
                  <a:schemeClr val="tx1">
                    <a:lumMod val="85000"/>
                    <a:lumOff val="15000"/>
                  </a:schemeClr>
                </a:solidFill>
                <a:effectLst/>
                <a:latin typeface="Calibri" pitchFamily="34" charset="0"/>
                <a:ea typeface="Times New Roman" pitchFamily="18" charset="0"/>
                <a:cs typeface="Times New Roman" pitchFamily="18" charset="0"/>
              </a:rPr>
              <a:t> </a:t>
            </a:r>
            <a:r>
              <a:rPr kumimoji="0" lang="ru-RU" sz="3200" b="1"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Особенности сюжета и конфликта пьесы. Символический смысл вишневого сада.</a:t>
            </a:r>
            <a:endParaRPr kumimoji="0" lang="ru-RU" sz="3200" b="1" i="0" u="none" strike="noStrike" cap="none" normalizeH="0" baseline="0" dirty="0" smtClean="0">
              <a:ln>
                <a:noFill/>
              </a:ln>
              <a:solidFill>
                <a:schemeClr val="accent5">
                  <a:lumMod val="50000"/>
                </a:schemeClr>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0"/>
            <a:ext cx="9144000" cy="6859780"/>
          </a:xfrm>
          <a:prstGeom prst="rect">
            <a:avLst/>
          </a:prstGeom>
          <a:noFill/>
        </p:spPr>
      </p:pic>
      <p:sp>
        <p:nvSpPr>
          <p:cNvPr id="46081" name="Rectangle 1"/>
          <p:cNvSpPr>
            <a:spLocks noChangeArrowheads="1"/>
          </p:cNvSpPr>
          <p:nvPr/>
        </p:nvSpPr>
        <p:spPr bwMode="auto">
          <a:xfrm>
            <a:off x="251520" y="3933056"/>
            <a:ext cx="6696744"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Цели :</a:t>
            </a:r>
            <a:endParaRPr kumimoji="0" lang="ru-RU" sz="2800" b="1" i="0" u="none" strike="noStrike" cap="none" normalizeH="0" baseline="0" dirty="0" smtClean="0">
              <a:ln>
                <a:noFill/>
              </a:ln>
              <a:solidFill>
                <a:schemeClr val="accent5">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1) выяснить своеобразие конфликта и особенности сюжетного построения пьесы;</a:t>
            </a:r>
            <a:endParaRPr kumimoji="0" lang="ru-RU" sz="2800" b="0" i="0" u="none" strike="noStrike" cap="none" normalizeH="0" baseline="0" dirty="0" smtClean="0">
              <a:ln>
                <a:noFill/>
              </a:ln>
              <a:solidFill>
                <a:schemeClr val="accent5">
                  <a:lumMod val="50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2) осознать глубину смысла образа вишневого сада.</a:t>
            </a:r>
            <a:endParaRPr kumimoji="0" lang="ru-RU" sz="2800" b="0" i="0" u="none" strike="noStrike" cap="none" normalizeH="0" baseline="0" dirty="0" smtClean="0">
              <a:ln>
                <a:noFill/>
              </a:ln>
              <a:solidFill>
                <a:schemeClr val="accent5">
                  <a:lumMod val="50000"/>
                </a:schemeClr>
              </a:solidFill>
              <a:effectLst/>
              <a:latin typeface="Arial" pitchFamily="34" charset="0"/>
              <a:cs typeface="Arial" pitchFamily="34" charset="0"/>
            </a:endParaRPr>
          </a:p>
        </p:txBody>
      </p:sp>
      <p:pic>
        <p:nvPicPr>
          <p:cNvPr id="6" name="Picture 7" descr="чехов с актёрами"/>
          <p:cNvPicPr>
            <a:picLocks noChangeAspect="1" noChangeArrowheads="1"/>
          </p:cNvPicPr>
          <p:nvPr/>
        </p:nvPicPr>
        <p:blipFill>
          <a:blip r:embed="rId3" cstate="print"/>
          <a:srcRect/>
          <a:stretch>
            <a:fillRect/>
          </a:stretch>
        </p:blipFill>
        <p:spPr bwMode="auto">
          <a:xfrm>
            <a:off x="0" y="0"/>
            <a:ext cx="5148064" cy="3848673"/>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0"/>
            <a:ext cx="9144000" cy="6859780"/>
          </a:xfrm>
          <a:prstGeom prst="rect">
            <a:avLst/>
          </a:prstGeom>
          <a:noFill/>
        </p:spPr>
      </p:pic>
      <p:pic>
        <p:nvPicPr>
          <p:cNvPr id="4" name="Picture 2" descr="http://img-fotki.yandex.ru/get/6205/107153161.661/0_884b8_f333690e_XL"/>
          <p:cNvPicPr>
            <a:picLocks noChangeAspect="1" noChangeArrowheads="1"/>
          </p:cNvPicPr>
          <p:nvPr/>
        </p:nvPicPr>
        <p:blipFill>
          <a:blip r:embed="rId3" cstate="print"/>
          <a:srcRect l="17416" t="19551"/>
          <a:stretch>
            <a:fillRect/>
          </a:stretch>
        </p:blipFill>
        <p:spPr bwMode="auto">
          <a:xfrm rot="10524712">
            <a:off x="1032586" y="5273865"/>
            <a:ext cx="2182285" cy="1594400"/>
          </a:xfrm>
          <a:prstGeom prst="rect">
            <a:avLst/>
          </a:prstGeom>
          <a:noFill/>
        </p:spPr>
      </p:pic>
      <p:pic>
        <p:nvPicPr>
          <p:cNvPr id="5" name="Picture 2" descr="http://img-fotki.yandex.ru/get/6205/107153161.661/0_884b8_f333690e_XL"/>
          <p:cNvPicPr>
            <a:picLocks noChangeAspect="1" noChangeArrowheads="1"/>
          </p:cNvPicPr>
          <p:nvPr/>
        </p:nvPicPr>
        <p:blipFill>
          <a:blip r:embed="rId3" cstate="print"/>
          <a:srcRect/>
          <a:stretch>
            <a:fillRect/>
          </a:stretch>
        </p:blipFill>
        <p:spPr bwMode="auto">
          <a:xfrm rot="15645521">
            <a:off x="4166088" y="2457477"/>
            <a:ext cx="3830640" cy="2872980"/>
          </a:xfrm>
          <a:prstGeom prst="rect">
            <a:avLst/>
          </a:prstGeom>
          <a:noFill/>
        </p:spPr>
      </p:pic>
      <p:pic>
        <p:nvPicPr>
          <p:cNvPr id="7" name="Picture 2" descr="http://img-fotki.yandex.ru/get/6205/107153161.661/0_884b8_f333690e_XL"/>
          <p:cNvPicPr>
            <a:picLocks noChangeAspect="1" noChangeArrowheads="1"/>
          </p:cNvPicPr>
          <p:nvPr/>
        </p:nvPicPr>
        <p:blipFill>
          <a:blip r:embed="rId3" cstate="print"/>
          <a:srcRect/>
          <a:stretch>
            <a:fillRect/>
          </a:stretch>
        </p:blipFill>
        <p:spPr bwMode="auto">
          <a:xfrm rot="11954986">
            <a:off x="697587" y="-221241"/>
            <a:ext cx="3156961" cy="2367721"/>
          </a:xfrm>
          <a:prstGeom prst="rect">
            <a:avLst/>
          </a:prstGeom>
          <a:noFill/>
        </p:spPr>
      </p:pic>
      <p:pic>
        <p:nvPicPr>
          <p:cNvPr id="19458" name="Picture 2" descr="http://img3.nevesta.info/content/photo/102900/102893/201212/602342/602342x.jpg"/>
          <p:cNvPicPr>
            <a:picLocks noChangeAspect="1" noChangeArrowheads="1"/>
          </p:cNvPicPr>
          <p:nvPr/>
        </p:nvPicPr>
        <p:blipFill>
          <a:blip r:embed="rId4" cstate="print"/>
          <a:srcRect r="8071"/>
          <a:stretch>
            <a:fillRect/>
          </a:stretch>
        </p:blipFill>
        <p:spPr bwMode="auto">
          <a:xfrm>
            <a:off x="251520" y="732476"/>
            <a:ext cx="6480720" cy="521680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5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1780"/>
            <a:ext cx="9144000" cy="6859780"/>
          </a:xfrm>
          <a:prstGeom prst="rect">
            <a:avLst/>
          </a:prstGeom>
          <a:noFill/>
        </p:spPr>
      </p:pic>
      <p:pic>
        <p:nvPicPr>
          <p:cNvPr id="46082" name="Picture 2" descr="http://900igr.net/datai/literatura/CHekhov-Vishnjovyj-sad/0018-005-CHekhov-Vishnjovyj-sad.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1780"/>
            <a:ext cx="9144000" cy="6859780"/>
          </a:xfrm>
          <a:prstGeom prst="rect">
            <a:avLst/>
          </a:prstGeom>
          <a:noFill/>
        </p:spPr>
      </p:pic>
      <p:sp>
        <p:nvSpPr>
          <p:cNvPr id="5" name="Прямоугольник 4"/>
          <p:cNvSpPr/>
          <p:nvPr/>
        </p:nvSpPr>
        <p:spPr>
          <a:xfrm>
            <a:off x="251520" y="188640"/>
            <a:ext cx="8208912" cy="223224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eaLnBrk="0" fontAlgn="base" hangingPunct="0">
              <a:spcBef>
                <a:spcPct val="0"/>
              </a:spcBef>
              <a:spcAft>
                <a:spcPct val="0"/>
              </a:spcAft>
            </a:pPr>
            <a:r>
              <a:rPr kumimoji="0" lang="ru-RU"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"Слушая пьесу Чехова – в чтении она не производит впечатления крупной вещи. Нового – ни слова. Все – настроение, идеи, – если можно говорить о них, – лица, все это уже было в его пьесах. Конечно, красиво, и – разумеется – со сцены повеет на публику зеленой тоской. А о чем тоска – не знаю.”(М.Горький.)</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Прямоугольник 5"/>
          <p:cNvSpPr/>
          <p:nvPr/>
        </p:nvSpPr>
        <p:spPr>
          <a:xfrm>
            <a:off x="323528" y="4653136"/>
            <a:ext cx="6336704" cy="158417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kumimoji="0" lang="ru-RU" sz="2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"Я плакал, как женщина, хотел, но не мог сдержаться. Нет, для простого человека это трагедия. Я ощущаю к этой пьесе особую нежность и любовь.” (К.С.Станиславский). </a:t>
            </a:r>
            <a:endParaRPr lang="ru-RU" sz="2400" dirty="0"/>
          </a:p>
        </p:txBody>
      </p:sp>
      <p:sp>
        <p:nvSpPr>
          <p:cNvPr id="8" name="Прямоугольник 7"/>
          <p:cNvSpPr/>
          <p:nvPr/>
        </p:nvSpPr>
        <p:spPr>
          <a:xfrm>
            <a:off x="323528" y="2564904"/>
            <a:ext cx="6552728" cy="187220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eaLnBrk="0" fontAlgn="base" hangingPunct="0">
              <a:spcBef>
                <a:spcPct val="0"/>
              </a:spcBef>
              <a:spcAft>
                <a:spcPct val="0"/>
              </a:spcAft>
            </a:pPr>
            <a:r>
              <a:rPr kumimoji="0" lang="ru-RU" sz="2400" b="0" i="0" u="none" strike="noStrike" cap="none" normalizeH="0" baseline="0" dirty="0" smtClean="0">
                <a:ln>
                  <a:noFill/>
                </a:ln>
                <a:solidFill>
                  <a:schemeClr val="tx1"/>
                </a:solidFill>
                <a:effectLst/>
                <a:ea typeface="Times New Roman" pitchFamily="18" charset="0"/>
                <a:cs typeface="Arial" pitchFamily="34" charset="0"/>
              </a:rPr>
              <a:t>"...Мне представлялось, что "Вишневый сад” не пьеса, а музыкальное произведение, симфония. И играть эту пьесу надо особенно правдиво, без реальных грубостей.” (М.П.Лилина</a:t>
            </a:r>
            <a:r>
              <a:rPr kumimoji="0" lang="ru-RU" sz="2400" b="0" i="0" u="none" strike="noStrike" cap="none" normalizeH="0" baseline="0" dirty="0" smtClean="0">
                <a:ln>
                  <a:noFill/>
                </a:ln>
                <a:solidFill>
                  <a:schemeClr val="tx1"/>
                </a:solidFill>
                <a:effectLst/>
                <a:cs typeface="Arial" pitchFamily="34" charset="0"/>
              </a:rPr>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1780"/>
            <a:ext cx="9144000" cy="6859780"/>
          </a:xfrm>
          <a:prstGeom prst="rect">
            <a:avLst/>
          </a:prstGeom>
          <a:noFill/>
        </p:spPr>
      </p:pic>
      <p:pic>
        <p:nvPicPr>
          <p:cNvPr id="3" name="Picture 4" descr="246"/>
          <p:cNvPicPr>
            <a:picLocks noChangeAspect="1" noChangeArrowheads="1"/>
          </p:cNvPicPr>
          <p:nvPr/>
        </p:nvPicPr>
        <p:blipFill>
          <a:blip r:embed="rId3" cstate="print"/>
          <a:srcRect r="8"/>
          <a:stretch>
            <a:fillRect/>
          </a:stretch>
        </p:blipFill>
        <p:spPr bwMode="auto">
          <a:xfrm>
            <a:off x="1907704" y="0"/>
            <a:ext cx="4335463" cy="6858000"/>
          </a:xfrm>
          <a:prstGeom prst="rect">
            <a:avLst/>
          </a:prstGeom>
          <a:noFill/>
        </p:spPr>
      </p:pic>
      <p:sp>
        <p:nvSpPr>
          <p:cNvPr id="4" name="WordArt 5"/>
          <p:cNvSpPr>
            <a:spLocks noChangeArrowheads="1" noChangeShapeType="1" noTextEdit="1"/>
          </p:cNvSpPr>
          <p:nvPr/>
        </p:nvSpPr>
        <p:spPr bwMode="auto">
          <a:xfrm rot="5400000">
            <a:off x="-1730424" y="2746648"/>
            <a:ext cx="5327104" cy="1219200"/>
          </a:xfrm>
          <a:prstGeom prst="rect">
            <a:avLst/>
          </a:prstGeom>
        </p:spPr>
        <p:txBody>
          <a:bodyPr vert="wordArtVert" wrap="none" fromWordArt="1">
            <a:prstTxWarp prst="textPlain">
              <a:avLst>
                <a:gd name="adj" fmla="val 50000"/>
              </a:avLst>
            </a:prstTxWarp>
          </a:bodyPr>
          <a:lstStyle/>
          <a:p>
            <a:pPr algn="ctr" fontAlgn="auto"/>
            <a:r>
              <a:rPr lang="ru-RU" sz="3600" kern="10" dirty="0" smtClean="0">
                <a:ln w="9525">
                  <a:solidFill>
                    <a:srgbClr val="800000"/>
                  </a:solidFill>
                  <a:round/>
                  <a:headEnd/>
                  <a:tailEnd/>
                </a:ln>
                <a:solidFill>
                  <a:srgbClr val="FF3399"/>
                </a:solidFill>
                <a:latin typeface="Arial Black"/>
              </a:rPr>
              <a:t>Афиша</a:t>
            </a:r>
            <a:endParaRPr lang="ru-RU" sz="3600" kern="10" dirty="0">
              <a:ln w="9525">
                <a:solidFill>
                  <a:srgbClr val="800000"/>
                </a:solidFill>
                <a:round/>
                <a:headEnd/>
                <a:tailEnd/>
              </a:ln>
              <a:solidFill>
                <a:srgbClr val="FF3399"/>
              </a:solidFill>
              <a:latin typeface="Arial Black"/>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1" descr="В"/>
          <p:cNvPicPr>
            <a:picLocks noChangeAspect="1" noChangeArrowheads="1"/>
          </p:cNvPicPr>
          <p:nvPr/>
        </p:nvPicPr>
        <p:blipFill>
          <a:blip r:embed="rId2" cstate="print"/>
          <a:srcRect/>
          <a:stretch>
            <a:fillRect/>
          </a:stretch>
        </p:blipFill>
        <p:spPr bwMode="auto">
          <a:xfrm>
            <a:off x="-361102" y="0"/>
            <a:ext cx="9505102" cy="6858000"/>
          </a:xfrm>
          <a:prstGeom prst="rect">
            <a:avLst/>
          </a:prstGeom>
          <a:noFill/>
        </p:spPr>
      </p:pic>
      <p:pic>
        <p:nvPicPr>
          <p:cNvPr id="3" name="Picture 4" descr="246"/>
          <p:cNvPicPr>
            <a:picLocks noChangeAspect="1" noChangeArrowheads="1"/>
          </p:cNvPicPr>
          <p:nvPr/>
        </p:nvPicPr>
        <p:blipFill>
          <a:blip r:embed="rId3" cstate="print"/>
          <a:srcRect r="8"/>
          <a:stretch>
            <a:fillRect/>
          </a:stretch>
        </p:blipFill>
        <p:spPr bwMode="auto">
          <a:xfrm>
            <a:off x="-324545" y="0"/>
            <a:ext cx="4335464" cy="6858000"/>
          </a:xfrm>
          <a:prstGeom prst="rect">
            <a:avLst/>
          </a:prstGeom>
          <a:noFill/>
        </p:spPr>
      </p:pic>
      <p:sp>
        <p:nvSpPr>
          <p:cNvPr id="4" name="Скругленный прямоугольник 3"/>
          <p:cNvSpPr/>
          <p:nvPr/>
        </p:nvSpPr>
        <p:spPr>
          <a:xfrm>
            <a:off x="4427984" y="1124744"/>
            <a:ext cx="4464496" cy="432048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ct val="50000"/>
              </a:spcBef>
            </a:pPr>
            <a:r>
              <a:rPr lang="ru-RU" sz="2800" b="1" u="sng" dirty="0" smtClean="0">
                <a:solidFill>
                  <a:schemeClr val="accent5">
                    <a:lumMod val="50000"/>
                  </a:schemeClr>
                </a:solidFill>
                <a:effectLst>
                  <a:outerShdw blurRad="38100" dist="38100" dir="2700000" algn="tl">
                    <a:srgbClr val="C0C0C0"/>
                  </a:outerShdw>
                </a:effectLst>
                <a:latin typeface="Georgia" pitchFamily="18" charset="0"/>
              </a:rPr>
              <a:t>Сюжет</a:t>
            </a:r>
            <a:r>
              <a:rPr lang="ru-RU" sz="2800" dirty="0" smtClean="0">
                <a:solidFill>
                  <a:schemeClr val="accent5">
                    <a:lumMod val="50000"/>
                  </a:schemeClr>
                </a:solidFill>
                <a:latin typeface="Georgia" pitchFamily="18" charset="0"/>
              </a:rPr>
              <a:t> </a:t>
            </a:r>
            <a:r>
              <a:rPr lang="ru-RU" sz="2400" dirty="0" smtClean="0">
                <a:solidFill>
                  <a:schemeClr val="accent5">
                    <a:lumMod val="50000"/>
                  </a:schemeClr>
                </a:solidFill>
                <a:latin typeface="Georgia" pitchFamily="18" charset="0"/>
              </a:rPr>
              <a:t> -система  </a:t>
            </a:r>
            <a:r>
              <a:rPr lang="ru-RU" sz="2400" dirty="0" err="1" smtClean="0">
                <a:solidFill>
                  <a:schemeClr val="accent5">
                    <a:lumMod val="50000"/>
                  </a:schemeClr>
                </a:solidFill>
                <a:latin typeface="Georgia" pitchFamily="18" charset="0"/>
              </a:rPr>
              <a:t>собы-тий</a:t>
            </a:r>
            <a:r>
              <a:rPr lang="ru-RU" sz="2400" dirty="0" smtClean="0">
                <a:solidFill>
                  <a:schemeClr val="accent5">
                    <a:lumMod val="50000"/>
                  </a:schemeClr>
                </a:solidFill>
                <a:latin typeface="Georgia" pitchFamily="18" charset="0"/>
              </a:rPr>
              <a:t> в художественном    произведении, </a:t>
            </a:r>
            <a:r>
              <a:rPr lang="ru-RU" sz="2400" dirty="0" err="1" smtClean="0">
                <a:solidFill>
                  <a:schemeClr val="accent5">
                    <a:lumMod val="50000"/>
                  </a:schemeClr>
                </a:solidFill>
                <a:latin typeface="Georgia" pitchFamily="18" charset="0"/>
              </a:rPr>
              <a:t>раскрыва-ющая</a:t>
            </a:r>
            <a:r>
              <a:rPr lang="ru-RU" sz="2400" dirty="0" smtClean="0">
                <a:solidFill>
                  <a:schemeClr val="accent5">
                    <a:lumMod val="50000"/>
                  </a:schemeClr>
                </a:solidFill>
                <a:latin typeface="Georgia" pitchFamily="18" charset="0"/>
              </a:rPr>
              <a:t>    характеры </a:t>
            </a:r>
            <a:r>
              <a:rPr lang="ru-RU" sz="2400" dirty="0" err="1" smtClean="0">
                <a:solidFill>
                  <a:schemeClr val="accent5">
                    <a:lumMod val="50000"/>
                  </a:schemeClr>
                </a:solidFill>
                <a:latin typeface="Georgia" pitchFamily="18" charset="0"/>
              </a:rPr>
              <a:t>дей-ствующих</a:t>
            </a:r>
            <a:r>
              <a:rPr lang="ru-RU" sz="2400" dirty="0" smtClean="0">
                <a:solidFill>
                  <a:schemeClr val="accent5">
                    <a:lumMod val="50000"/>
                  </a:schemeClr>
                </a:solidFill>
                <a:latin typeface="Georgia" pitchFamily="18" charset="0"/>
              </a:rPr>
              <a:t> </a:t>
            </a:r>
            <a:r>
              <a:rPr lang="ru-RU" sz="2400" dirty="0" smtClean="0">
                <a:solidFill>
                  <a:schemeClr val="accent5">
                    <a:lumMod val="50000"/>
                  </a:schemeClr>
                </a:solidFill>
                <a:latin typeface="Georgia" pitchFamily="18" charset="0"/>
              </a:rPr>
              <a:t>лиц и    отношение писателя к изображаемым </a:t>
            </a:r>
            <a:r>
              <a:rPr lang="ru-RU" sz="2400" dirty="0" smtClean="0">
                <a:solidFill>
                  <a:schemeClr val="accent5">
                    <a:lumMod val="50000"/>
                  </a:schemeClr>
                </a:solidFill>
                <a:latin typeface="Georgia" pitchFamily="18" charset="0"/>
              </a:rPr>
              <a:t>явлениям.</a:t>
            </a:r>
            <a:endParaRPr lang="ru-RU" sz="2400" dirty="0" smtClean="0">
              <a:solidFill>
                <a:schemeClr val="accent5">
                  <a:lumMod val="50000"/>
                </a:schemeClr>
              </a:solidFill>
              <a:latin typeface="Georgia" pitchFamily="18" charset="0"/>
            </a:endParaRPr>
          </a:p>
          <a:p>
            <a:pPr algn="just">
              <a:spcBef>
                <a:spcPct val="50000"/>
              </a:spcBef>
            </a:pPr>
            <a:r>
              <a:rPr lang="ru-RU" sz="2400" dirty="0" smtClean="0">
                <a:solidFill>
                  <a:schemeClr val="accent5">
                    <a:lumMod val="50000"/>
                  </a:schemeClr>
                </a:solidFill>
                <a:latin typeface="Georgia" pitchFamily="18" charset="0"/>
              </a:rPr>
              <a:t>В </a:t>
            </a:r>
            <a:r>
              <a:rPr lang="ru-RU" sz="2400" dirty="0" smtClean="0">
                <a:solidFill>
                  <a:schemeClr val="accent5">
                    <a:lumMod val="50000"/>
                  </a:schemeClr>
                </a:solidFill>
                <a:latin typeface="Georgia" pitchFamily="18" charset="0"/>
              </a:rPr>
              <a:t>основе сюжета –</a:t>
            </a:r>
            <a:r>
              <a:rPr lang="ru-RU" sz="2800" b="1" u="sng" dirty="0" smtClean="0">
                <a:solidFill>
                  <a:schemeClr val="accent5">
                    <a:lumMod val="50000"/>
                  </a:schemeClr>
                </a:solidFill>
                <a:effectLst>
                  <a:outerShdw blurRad="38100" dist="38100" dir="2700000" algn="tl">
                    <a:srgbClr val="C0C0C0"/>
                  </a:outerShdw>
                </a:effectLst>
                <a:latin typeface="Georgia" pitchFamily="18" charset="0"/>
              </a:rPr>
              <a:t>конфликт.</a:t>
            </a:r>
            <a:endParaRPr lang="ru-RU" sz="2800" b="1" u="sng" dirty="0">
              <a:solidFill>
                <a:schemeClr val="accent5">
                  <a:lumMod val="50000"/>
                </a:schemeClr>
              </a:solidFill>
              <a:effectLst>
                <a:outerShdw blurRad="38100" dist="38100" dir="2700000" algn="tl">
                  <a:srgbClr val="C0C0C0"/>
                </a:outerShdw>
              </a:effectLst>
              <a:latin typeface="Georg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1780"/>
            <a:ext cx="9144000" cy="6859780"/>
          </a:xfrm>
          <a:prstGeom prst="rect">
            <a:avLst/>
          </a:prstGeom>
          <a:noFill/>
        </p:spPr>
      </p:pic>
      <p:graphicFrame>
        <p:nvGraphicFramePr>
          <p:cNvPr id="3" name="Group 51"/>
          <p:cNvGraphicFramePr>
            <a:graphicFrameLocks noGrp="1"/>
          </p:cNvGraphicFramePr>
          <p:nvPr/>
        </p:nvGraphicFramePr>
        <p:xfrm>
          <a:off x="467544" y="836712"/>
          <a:ext cx="8077200" cy="5544616"/>
        </p:xfrm>
        <a:graphic>
          <a:graphicData uri="http://schemas.openxmlformats.org/drawingml/2006/table">
            <a:tbl>
              <a:tblPr/>
              <a:tblGrid>
                <a:gridCol w="2019300"/>
                <a:gridCol w="2019300"/>
                <a:gridCol w="2019300"/>
                <a:gridCol w="2019300"/>
              </a:tblGrid>
              <a:tr h="1008112">
                <a:tc gridSpan="4">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ru-RU" sz="3600" b="1" i="0" u="none" strike="noStrike" cap="none" normalizeH="0" baseline="0" dirty="0" smtClean="0">
                          <a:ln>
                            <a:noFill/>
                          </a:ln>
                          <a:solidFill>
                            <a:srgbClr val="FF3399"/>
                          </a:solidFill>
                          <a:effectLst/>
                          <a:latin typeface="+mn-lt"/>
                          <a:cs typeface="Times New Roman" pitchFamily="18" charset="0"/>
                        </a:rPr>
                        <a:t>Отношение к саду героев комедии</a:t>
                      </a:r>
                      <a:endParaRPr kumimoji="0" lang="ru-RU" sz="3600" b="1" i="0" u="none" strike="noStrike" cap="none" normalizeH="0" baseline="0" dirty="0" smtClean="0">
                        <a:ln>
                          <a:noFill/>
                        </a:ln>
                        <a:solidFill>
                          <a:srgbClr val="FF3399"/>
                        </a:solidFill>
                        <a:effectLst/>
                        <a:latin typeface="+mn-lt"/>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2000" b="0" i="0" u="none" strike="noStrike" cap="none" normalizeH="0" baseline="0" dirty="0" smtClean="0">
                        <a:ln>
                          <a:noFill/>
                        </a:ln>
                        <a:solidFill>
                          <a:srgbClr val="000000"/>
                        </a:solidFill>
                        <a:effectLst/>
                        <a:latin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r>
              <a:tr h="81665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3200" b="0" i="0" u="none" strike="noStrike" cap="none" normalizeH="0" baseline="0" dirty="0" smtClean="0">
                          <a:ln>
                            <a:noFill/>
                          </a:ln>
                          <a:solidFill>
                            <a:srgbClr val="000000"/>
                          </a:solidFill>
                          <a:effectLst/>
                          <a:latin typeface="Times New Roman" pitchFamily="18" charset="0"/>
                          <a:cs typeface="Times New Roman" pitchFamily="18" charset="0"/>
                        </a:rPr>
                        <a:t>Раневская</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3200" b="0" i="0" u="none" strike="noStrike" cap="none" normalizeH="0" baseline="0" dirty="0" smtClean="0">
                          <a:ln>
                            <a:noFill/>
                          </a:ln>
                          <a:solidFill>
                            <a:srgbClr val="000000"/>
                          </a:solidFill>
                          <a:effectLst/>
                          <a:latin typeface="Times New Roman" pitchFamily="18" charset="0"/>
                          <a:cs typeface="Times New Roman" pitchFamily="18" charset="0"/>
                        </a:rPr>
                        <a:t>Гаев</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32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3200" b="0" i="0" u="none" strike="noStrike" cap="none" normalizeH="0" baseline="0" dirty="0" smtClean="0">
                          <a:ln>
                            <a:noFill/>
                          </a:ln>
                          <a:solidFill>
                            <a:srgbClr val="000000"/>
                          </a:solidFill>
                          <a:effectLst/>
                          <a:latin typeface="Times New Roman" pitchFamily="18" charset="0"/>
                          <a:cs typeface="Times New Roman" pitchFamily="18" charset="0"/>
                        </a:rPr>
                        <a:t>Аня</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32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3200" b="0" i="0" u="none" strike="noStrike" cap="none" normalizeH="0" baseline="0" dirty="0" smtClean="0">
                          <a:ln>
                            <a:noFill/>
                          </a:ln>
                          <a:solidFill>
                            <a:schemeClr val="tx1"/>
                          </a:solidFill>
                          <a:effectLst/>
                          <a:latin typeface="Times New Roman" pitchFamily="18" charset="0"/>
                          <a:cs typeface="Times New Roman" pitchFamily="18" charset="0"/>
                        </a:rPr>
                        <a:t>Лопахин</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32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7216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4" name="Рисунок 2" descr="«Вишневый сад». Раневская — О.Л. Книппер"/>
          <p:cNvPicPr>
            <a:picLocks noChangeAspect="1" noChangeArrowheads="1"/>
          </p:cNvPicPr>
          <p:nvPr/>
        </p:nvPicPr>
        <p:blipFill>
          <a:blip r:embed="rId3" cstate="print"/>
          <a:srcRect/>
          <a:stretch>
            <a:fillRect/>
          </a:stretch>
        </p:blipFill>
        <p:spPr bwMode="auto">
          <a:xfrm>
            <a:off x="611560" y="3212976"/>
            <a:ext cx="1819275" cy="2895600"/>
          </a:xfrm>
          <a:prstGeom prst="rect">
            <a:avLst/>
          </a:prstGeom>
          <a:noFill/>
          <a:ln w="9525">
            <a:noFill/>
            <a:miter lim="800000"/>
            <a:headEnd/>
            <a:tailEnd/>
          </a:ln>
        </p:spPr>
      </p:pic>
      <p:pic>
        <p:nvPicPr>
          <p:cNvPr id="5" name="Рисунок 10" descr="«Вишневый сад». Гаев — В.И. Качалов. 1936"/>
          <p:cNvPicPr>
            <a:picLocks noChangeAspect="1" noChangeArrowheads="1"/>
          </p:cNvPicPr>
          <p:nvPr/>
        </p:nvPicPr>
        <p:blipFill>
          <a:blip r:embed="rId4" cstate="print"/>
          <a:srcRect/>
          <a:stretch>
            <a:fillRect/>
          </a:stretch>
        </p:blipFill>
        <p:spPr bwMode="auto">
          <a:xfrm>
            <a:off x="2555776" y="3212976"/>
            <a:ext cx="1743075" cy="2871788"/>
          </a:xfrm>
          <a:prstGeom prst="rect">
            <a:avLst/>
          </a:prstGeom>
          <a:noFill/>
          <a:ln w="9525">
            <a:noFill/>
            <a:miter lim="800000"/>
            <a:headEnd/>
            <a:tailEnd/>
          </a:ln>
        </p:spPr>
      </p:pic>
      <p:pic>
        <p:nvPicPr>
          <p:cNvPr id="6" name="Picture 67" descr="Картинка 13 из 54">
            <a:hlinkClick r:id="rId5"/>
          </p:cNvPr>
          <p:cNvPicPr>
            <a:picLocks noChangeAspect="1" noChangeArrowheads="1"/>
          </p:cNvPicPr>
          <p:nvPr/>
        </p:nvPicPr>
        <p:blipFill>
          <a:blip r:embed="rId6" cstate="print"/>
          <a:srcRect/>
          <a:stretch>
            <a:fillRect/>
          </a:stretch>
        </p:blipFill>
        <p:spPr bwMode="auto">
          <a:xfrm>
            <a:off x="4644008" y="3212976"/>
            <a:ext cx="1852613" cy="2895600"/>
          </a:xfrm>
          <a:prstGeom prst="rect">
            <a:avLst/>
          </a:prstGeom>
          <a:noFill/>
          <a:ln w="9525">
            <a:noFill/>
            <a:miter lim="800000"/>
            <a:headEnd/>
            <a:tailEnd/>
          </a:ln>
        </p:spPr>
      </p:pic>
      <p:pic>
        <p:nvPicPr>
          <p:cNvPr id="7" name="Picture 3"/>
          <p:cNvPicPr>
            <a:picLocks noChangeAspect="1" noChangeArrowheads="1"/>
          </p:cNvPicPr>
          <p:nvPr/>
        </p:nvPicPr>
        <p:blipFill>
          <a:blip r:embed="rId7" cstate="print"/>
          <a:srcRect/>
          <a:stretch>
            <a:fillRect/>
          </a:stretch>
        </p:blipFill>
        <p:spPr bwMode="auto">
          <a:xfrm>
            <a:off x="6660232" y="3212976"/>
            <a:ext cx="1716088" cy="2933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11113"/>
            <a:ext cx="9274175" cy="68691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60.radikal.ru/i170/1203/6f/29496361d0e1t.jpg"/>
          <p:cNvPicPr>
            <a:picLocks noChangeAspect="1" noChangeArrowheads="1"/>
          </p:cNvPicPr>
          <p:nvPr/>
        </p:nvPicPr>
        <p:blipFill>
          <a:blip r:embed="rId2" cstate="print"/>
          <a:srcRect/>
          <a:stretch>
            <a:fillRect/>
          </a:stretch>
        </p:blipFill>
        <p:spPr bwMode="auto">
          <a:xfrm>
            <a:off x="0" y="0"/>
            <a:ext cx="8430799" cy="5733255"/>
          </a:xfrm>
          <a:prstGeom prst="rect">
            <a:avLst/>
          </a:prstGeom>
          <a:noFill/>
        </p:spPr>
      </p:pic>
      <p:sp>
        <p:nvSpPr>
          <p:cNvPr id="3" name="Прямоугольник 2"/>
          <p:cNvSpPr/>
          <p:nvPr/>
        </p:nvSpPr>
        <p:spPr>
          <a:xfrm>
            <a:off x="0" y="5657671"/>
            <a:ext cx="9144000" cy="1200329"/>
          </a:xfrm>
          <a:prstGeom prst="rect">
            <a:avLst/>
          </a:prstGeom>
        </p:spPr>
        <p:txBody>
          <a:bodyPr wrap="square">
            <a:spAutoFit/>
          </a:bodyPr>
          <a:lstStyle/>
          <a:p>
            <a:pPr lvl="0" algn="just" fontAlgn="base">
              <a:spcBef>
                <a:spcPct val="0"/>
              </a:spcBef>
              <a:spcAft>
                <a:spcPct val="0"/>
              </a:spcAft>
            </a:pPr>
            <a:r>
              <a:rPr kumimoji="0" lang="ru-RU" sz="2400" b="1" i="0" u="none" strike="noStrike" cap="none" normalizeH="0" baseline="0" dirty="0" smtClean="0">
                <a:ln>
                  <a:noFill/>
                </a:ln>
                <a:solidFill>
                  <a:schemeClr val="accent5">
                    <a:lumMod val="50000"/>
                  </a:schemeClr>
                </a:solidFill>
                <a:effectLst/>
                <a:latin typeface="Times New Roman" pitchFamily="18" charset="0"/>
                <a:ea typeface="Calibri" pitchFamily="34" charset="0"/>
                <a:cs typeface="Times New Roman" pitchFamily="18" charset="0"/>
              </a:rPr>
              <a:t>А.П.Чехов </a:t>
            </a:r>
            <a:r>
              <a:rPr lang="ru-RU" sz="2400" b="1" dirty="0" smtClean="0">
                <a:solidFill>
                  <a:schemeClr val="accent5">
                    <a:lumMod val="50000"/>
                  </a:schemeClr>
                </a:solidFill>
                <a:ea typeface="Calibri" pitchFamily="34" charset="0"/>
                <a:cs typeface="Times New Roman" pitchFamily="18" charset="0"/>
              </a:rPr>
              <a:t>«</a:t>
            </a:r>
            <a:r>
              <a:rPr kumimoji="0" lang="ru-RU" sz="2400" b="1" i="0" u="none" strike="noStrike" cap="none" normalizeH="0" baseline="0" dirty="0" smtClean="0">
                <a:ln>
                  <a:noFill/>
                </a:ln>
                <a:solidFill>
                  <a:schemeClr val="accent5">
                    <a:lumMod val="50000"/>
                  </a:schemeClr>
                </a:solidFill>
                <a:effectLst/>
                <a:latin typeface="Times New Roman" pitchFamily="18" charset="0"/>
                <a:ea typeface="Calibri" pitchFamily="34" charset="0"/>
                <a:cs typeface="Times New Roman" pitchFamily="18" charset="0"/>
              </a:rPr>
              <a:t>Вишнёвый сад</a:t>
            </a:r>
            <a:r>
              <a:rPr lang="ru-RU" sz="2400" b="1" dirty="0" smtClean="0">
                <a:solidFill>
                  <a:schemeClr val="accent5">
                    <a:lumMod val="50000"/>
                  </a:schemeClr>
                </a:solidFill>
                <a:ea typeface="Calibri" pitchFamily="34" charset="0"/>
                <a:cs typeface="Times New Roman" pitchFamily="18" charset="0"/>
              </a:rPr>
              <a:t>»</a:t>
            </a:r>
            <a:r>
              <a:rPr kumimoji="0" lang="ru-RU" sz="2400" b="1" i="0" u="none" strike="noStrike" cap="none" normalizeH="0" baseline="0" dirty="0" smtClean="0">
                <a:ln>
                  <a:noFill/>
                </a:ln>
                <a:solidFill>
                  <a:schemeClr val="accent5">
                    <a:lumMod val="50000"/>
                  </a:schemeClr>
                </a:solidFill>
                <a:effectLst/>
                <a:latin typeface="Times New Roman" pitchFamily="18" charset="0"/>
                <a:ea typeface="Calibri" pitchFamily="34" charset="0"/>
                <a:cs typeface="Times New Roman" pitchFamily="18" charset="0"/>
              </a:rPr>
              <a:t>.</a:t>
            </a:r>
            <a:r>
              <a:rPr kumimoji="0" lang="ru-RU" sz="2400" b="1"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  5 февраля 1903 года:    «Вишневый сад»</a:t>
            </a:r>
            <a:r>
              <a:rPr kumimoji="0" lang="ru-RU" sz="2400" b="1" i="0" u="none" strike="noStrike" cap="none" normalizeH="0" dirty="0" smtClean="0">
                <a:ln>
                  <a:noFill/>
                </a:ln>
                <a:solidFill>
                  <a:schemeClr val="accent5">
                    <a:lumMod val="50000"/>
                  </a:schemeClr>
                </a:solidFill>
                <a:effectLst/>
                <a:latin typeface="Calibri" pitchFamily="34" charset="0"/>
                <a:ea typeface="Times New Roman" pitchFamily="18" charset="0"/>
                <a:cs typeface="Times New Roman" pitchFamily="18" charset="0"/>
              </a:rPr>
              <a:t> ….</a:t>
            </a:r>
            <a:r>
              <a:rPr kumimoji="0" lang="ru-RU" sz="2400" b="1"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цветущие вишни, сплошной белый сад. И дамы в белых платьях.»</a:t>
            </a:r>
            <a:endParaRPr kumimoji="0" lang="ru-RU" sz="2400" b="1" i="0" u="none" strike="noStrike" cap="none" normalizeH="0" baseline="0" dirty="0" smtClean="0">
              <a:ln>
                <a:noFill/>
              </a:ln>
              <a:solidFill>
                <a:schemeClr val="accent5">
                  <a:lumMod val="50000"/>
                </a:schemeClr>
              </a:solidFill>
              <a:effectLst/>
              <a:latin typeface="Arial" pitchFamily="34" charset="0"/>
              <a:cs typeface="Arial" pitchFamily="34" charset="0"/>
            </a:endParaRPr>
          </a:p>
        </p:txBody>
      </p:sp>
      <p:pic>
        <p:nvPicPr>
          <p:cNvPr id="4" name="Picture 2" descr="http://img1.liveinternet.ru/images/attach/c/2/74/346/74346861_large_0_6366a_5df96f4d_XL.png"/>
          <p:cNvPicPr>
            <a:picLocks noChangeAspect="1" noChangeArrowheads="1"/>
          </p:cNvPicPr>
          <p:nvPr/>
        </p:nvPicPr>
        <p:blipFill>
          <a:blip r:embed="rId3" cstate="print"/>
          <a:srcRect l="13293"/>
          <a:stretch>
            <a:fillRect/>
          </a:stretch>
        </p:blipFill>
        <p:spPr bwMode="auto">
          <a:xfrm rot="725806">
            <a:off x="7331133" y="568154"/>
            <a:ext cx="2122768" cy="4965384"/>
          </a:xfrm>
          <a:prstGeom prst="rect">
            <a:avLst/>
          </a:prstGeom>
          <a:noFill/>
        </p:spPr>
      </p:pic>
      <p:pic>
        <p:nvPicPr>
          <p:cNvPr id="5" name="Picture 2" descr="http://img-fotki.yandex.ru/get/6106/119528728.1afc/0_db025_f07859ef_XL"/>
          <p:cNvPicPr>
            <a:picLocks noChangeAspect="1" noChangeArrowheads="1"/>
          </p:cNvPicPr>
          <p:nvPr/>
        </p:nvPicPr>
        <p:blipFill>
          <a:blip r:embed="rId4" cstate="print"/>
          <a:srcRect/>
          <a:stretch>
            <a:fillRect/>
          </a:stretch>
        </p:blipFill>
        <p:spPr bwMode="auto">
          <a:xfrm>
            <a:off x="6516216" y="6309320"/>
            <a:ext cx="2252539" cy="54868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1780"/>
            <a:ext cx="9144000" cy="6859780"/>
          </a:xfrm>
          <a:prstGeom prst="rect">
            <a:avLst/>
          </a:prstGeom>
          <a:noFill/>
        </p:spPr>
      </p:pic>
      <p:pic>
        <p:nvPicPr>
          <p:cNvPr id="3" name="Picture 7" descr="{3745453E-72BF-433B-A847-149FBCB0BAA6}"/>
          <p:cNvPicPr>
            <a:picLocks noChangeAspect="1" noChangeArrowheads="1"/>
          </p:cNvPicPr>
          <p:nvPr/>
        </p:nvPicPr>
        <p:blipFill>
          <a:blip r:embed="rId3" cstate="print"/>
          <a:srcRect/>
          <a:stretch>
            <a:fillRect/>
          </a:stretch>
        </p:blipFill>
        <p:spPr bwMode="auto">
          <a:xfrm>
            <a:off x="467544" y="692696"/>
            <a:ext cx="7842850" cy="5616624"/>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1780"/>
            <a:ext cx="9144000" cy="6859780"/>
          </a:xfrm>
          <a:prstGeom prst="rect">
            <a:avLst/>
          </a:prstGeom>
          <a:noFill/>
        </p:spPr>
      </p:pic>
      <p:sp>
        <p:nvSpPr>
          <p:cNvPr id="3" name="Овал 2"/>
          <p:cNvSpPr/>
          <p:nvPr/>
        </p:nvSpPr>
        <p:spPr>
          <a:xfrm>
            <a:off x="323528" y="332656"/>
            <a:ext cx="3492698" cy="3024336"/>
          </a:xfrm>
          <a:prstGeom prst="ellipse">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 name="Скругленный прямоугольник 3"/>
          <p:cNvSpPr/>
          <p:nvPr/>
        </p:nvSpPr>
        <p:spPr>
          <a:xfrm>
            <a:off x="4139952" y="2348880"/>
            <a:ext cx="2663825" cy="3816350"/>
          </a:xfrm>
          <a:prstGeom prst="roundRect">
            <a:avLst/>
          </a:prstGeom>
          <a:blipFill>
            <a:blip r:embed="rId4"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5" name="Овал 4"/>
          <p:cNvSpPr/>
          <p:nvPr/>
        </p:nvSpPr>
        <p:spPr>
          <a:xfrm rot="350442">
            <a:off x="620071" y="3582279"/>
            <a:ext cx="2808610" cy="3140968"/>
          </a:xfrm>
          <a:prstGeom prst="ellipse">
            <a:avLst/>
          </a:prstGeom>
          <a:blipFill rotWithShape="0">
            <a:blip r:embed="rId5" cstate="prin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fotka.by/img--i-163055-w-640.jpg"/>
          <p:cNvPicPr>
            <a:picLocks noChangeAspect="1" noChangeArrowheads="1"/>
          </p:cNvPicPr>
          <p:nvPr/>
        </p:nvPicPr>
        <p:blipFill>
          <a:blip r:embed="rId2" cstate="print"/>
          <a:srcRect/>
          <a:stretch>
            <a:fillRect/>
          </a:stretch>
        </p:blipFill>
        <p:spPr bwMode="auto">
          <a:xfrm>
            <a:off x="0" y="0"/>
            <a:ext cx="9143998" cy="6858000"/>
          </a:xfrm>
          <a:prstGeom prst="rect">
            <a:avLst/>
          </a:prstGeom>
          <a:noFill/>
        </p:spPr>
      </p:pic>
      <p:pic>
        <p:nvPicPr>
          <p:cNvPr id="3" name="Picture 3" descr="msotw9_temp0"/>
          <p:cNvPicPr>
            <a:picLocks noChangeAspect="1" noChangeArrowheads="1"/>
          </p:cNvPicPr>
          <p:nvPr/>
        </p:nvPicPr>
        <p:blipFill>
          <a:blip r:embed="rId3" cstate="print"/>
          <a:srcRect l="3383" t="21538" r="10902" b="23637"/>
          <a:stretch>
            <a:fillRect/>
          </a:stretch>
        </p:blipFill>
        <p:spPr bwMode="auto">
          <a:xfrm>
            <a:off x="0" y="0"/>
            <a:ext cx="9417280" cy="6858000"/>
          </a:xfrm>
          <a:prstGeom prst="rect">
            <a:avLst/>
          </a:prstGeom>
          <a:noFill/>
          <a:ln w="76200">
            <a:solidFill>
              <a:schemeClr val="accent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1780"/>
            <a:ext cx="9144000" cy="6859780"/>
          </a:xfrm>
          <a:prstGeom prst="rect">
            <a:avLst/>
          </a:prstGeom>
          <a:noFill/>
        </p:spPr>
      </p:pic>
      <p:pic>
        <p:nvPicPr>
          <p:cNvPr id="48130" name="Picture 2" descr="http://www.stihi.ru/pics/2012/10/28/8741.jpg"/>
          <p:cNvPicPr>
            <a:picLocks noChangeAspect="1" noChangeArrowheads="1"/>
          </p:cNvPicPr>
          <p:nvPr/>
        </p:nvPicPr>
        <p:blipFill>
          <a:blip r:embed="rId3" cstate="print"/>
          <a:srcRect/>
          <a:stretch>
            <a:fillRect/>
          </a:stretch>
        </p:blipFill>
        <p:spPr bwMode="auto">
          <a:xfrm>
            <a:off x="179512" y="260648"/>
            <a:ext cx="4235052" cy="3284984"/>
          </a:xfrm>
          <a:prstGeom prst="rect">
            <a:avLst/>
          </a:prstGeom>
          <a:noFill/>
        </p:spPr>
      </p:pic>
      <p:pic>
        <p:nvPicPr>
          <p:cNvPr id="48132" name="Picture 4" descr="http://apchekhov.ru/books/item/f00/s00/z0000025/pic/000432.jpg"/>
          <p:cNvPicPr>
            <a:picLocks noChangeAspect="1" noChangeArrowheads="1"/>
          </p:cNvPicPr>
          <p:nvPr/>
        </p:nvPicPr>
        <p:blipFill>
          <a:blip r:embed="rId4" cstate="print"/>
          <a:srcRect/>
          <a:stretch>
            <a:fillRect/>
          </a:stretch>
        </p:blipFill>
        <p:spPr bwMode="auto">
          <a:xfrm>
            <a:off x="4355976" y="3789040"/>
            <a:ext cx="4549758" cy="2880320"/>
          </a:xfrm>
          <a:prstGeom prst="rect">
            <a:avLst/>
          </a:prstGeom>
          <a:noFill/>
        </p:spPr>
      </p:pic>
      <p:pic>
        <p:nvPicPr>
          <p:cNvPr id="48134" name="Picture 6" descr="http://im6-tub-ru.yandex.net/i?id=56074302-39-72&amp;n=21"/>
          <p:cNvPicPr>
            <a:picLocks noChangeAspect="1" noChangeArrowheads="1"/>
          </p:cNvPicPr>
          <p:nvPr/>
        </p:nvPicPr>
        <p:blipFill>
          <a:blip r:embed="rId5" cstate="print"/>
          <a:srcRect/>
          <a:stretch>
            <a:fillRect/>
          </a:stretch>
        </p:blipFill>
        <p:spPr bwMode="auto">
          <a:xfrm>
            <a:off x="179512" y="3933056"/>
            <a:ext cx="3763618" cy="2520280"/>
          </a:xfrm>
          <a:prstGeom prst="rect">
            <a:avLst/>
          </a:prstGeom>
          <a:noFill/>
        </p:spPr>
      </p:pic>
      <p:pic>
        <p:nvPicPr>
          <p:cNvPr id="6" name="Picture 2" descr="http://test.trud.ru/userfiles/gallery/3b/m_3bd2f47e9b51d64086c6b67c830398c8.jpg"/>
          <p:cNvPicPr>
            <a:picLocks noChangeAspect="1" noChangeArrowheads="1"/>
          </p:cNvPicPr>
          <p:nvPr/>
        </p:nvPicPr>
        <p:blipFill>
          <a:blip r:embed="rId6" cstate="print"/>
          <a:srcRect/>
          <a:stretch>
            <a:fillRect/>
          </a:stretch>
        </p:blipFill>
        <p:spPr bwMode="auto">
          <a:xfrm>
            <a:off x="4638936" y="548680"/>
            <a:ext cx="4104456" cy="2736304"/>
          </a:xfrm>
          <a:prstGeom prst="rect">
            <a:avLst/>
          </a:prstGeom>
          <a:noFill/>
        </p:spPr>
      </p:pic>
      <p:pic>
        <p:nvPicPr>
          <p:cNvPr id="7" name="Picture 2" descr="http://900igr.net/datas/literatura/ZHizn-CHekhova/0029-029-Sad-CHekhova-v-JAlte-v-nashi-dni.jpg"/>
          <p:cNvPicPr>
            <a:picLocks noChangeAspect="1" noChangeArrowheads="1"/>
          </p:cNvPicPr>
          <p:nvPr/>
        </p:nvPicPr>
        <p:blipFill>
          <a:blip r:embed="rId7" cstate="print"/>
          <a:srcRect/>
          <a:stretch>
            <a:fillRect/>
          </a:stretch>
        </p:blipFill>
        <p:spPr bwMode="auto">
          <a:xfrm>
            <a:off x="0" y="0"/>
            <a:ext cx="9144000" cy="6858002"/>
          </a:xfrm>
          <a:prstGeom prst="rect">
            <a:avLst/>
          </a:prstGeom>
          <a:noFill/>
        </p:spPr>
      </p:pic>
      <p:pic>
        <p:nvPicPr>
          <p:cNvPr id="8" name="Picture 2" descr="http://www.artrussia.ru/pic_p/p007_110.jpg"/>
          <p:cNvPicPr>
            <a:picLocks noChangeAspect="1" noChangeArrowheads="1"/>
          </p:cNvPicPr>
          <p:nvPr/>
        </p:nvPicPr>
        <p:blipFill>
          <a:blip r:embed="rId8" cstate="print"/>
          <a:srcRect/>
          <a:stretch>
            <a:fillRect/>
          </a:stretch>
        </p:blipFill>
        <p:spPr bwMode="auto">
          <a:xfrm>
            <a:off x="-1" y="0"/>
            <a:ext cx="9144001"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1780"/>
            <a:ext cx="9144000" cy="6859780"/>
          </a:xfrm>
          <a:prstGeom prst="rect">
            <a:avLst/>
          </a:prstGeom>
          <a:noFill/>
        </p:spPr>
      </p:pic>
      <p:pic>
        <p:nvPicPr>
          <p:cNvPr id="3" name="Picture 2" descr="http://mmkf.rambler.ru/images/article/2008/06/04/1212773722_90193.jpg"/>
          <p:cNvPicPr>
            <a:picLocks noChangeAspect="1" noChangeArrowheads="1"/>
          </p:cNvPicPr>
          <p:nvPr/>
        </p:nvPicPr>
        <p:blipFill>
          <a:blip r:embed="rId3" cstate="print"/>
          <a:srcRect/>
          <a:stretch>
            <a:fillRect/>
          </a:stretch>
        </p:blipFill>
        <p:spPr bwMode="auto">
          <a:xfrm>
            <a:off x="179512" y="1124744"/>
            <a:ext cx="2195736" cy="3293605"/>
          </a:xfrm>
          <a:prstGeom prst="rect">
            <a:avLst/>
          </a:prstGeom>
          <a:noFill/>
        </p:spPr>
      </p:pic>
      <p:sp>
        <p:nvSpPr>
          <p:cNvPr id="4" name="Скругленный прямоугольник 3"/>
          <p:cNvSpPr/>
          <p:nvPr/>
        </p:nvSpPr>
        <p:spPr>
          <a:xfrm>
            <a:off x="2483768" y="260648"/>
            <a:ext cx="6408712" cy="659735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400" dirty="0" smtClean="0">
                <a:solidFill>
                  <a:schemeClr val="tx1"/>
                </a:solidFill>
              </a:rPr>
              <a:t>«Пришло время Чехова, актуальнее писателя сейчас нет. Его человечность и в то же время озорство, гуманность, интеллигентность нужны для борьбы со </a:t>
            </a:r>
            <a:r>
              <a:rPr lang="ru-RU" sz="2400" dirty="0" err="1" smtClean="0">
                <a:solidFill>
                  <a:schemeClr val="tx1"/>
                </a:solidFill>
              </a:rPr>
              <a:t>жлобством</a:t>
            </a:r>
            <a:r>
              <a:rPr lang="ru-RU" sz="2400" dirty="0" smtClean="0">
                <a:solidFill>
                  <a:schemeClr val="tx1"/>
                </a:solidFill>
              </a:rPr>
              <a:t>, которое мутной пеной хлынуло в нашу жизнь. Есть у нас когорта прекрасной молодёжи, образованной, интеллигентной, доброй, и есть агрессивная, алчная, хамская молодёжь. Чтобы из школы выходили интеллигентные, добрые люди, надо подробно изучать  Чехова. Он несёт мощный заряд человечности, воспитанности, образованности, доброты, тонкости во взаимоотношениях. Наступил такой момент, когда люди должны вернуться в лоно человеческое, обрести свою душу</a:t>
            </a:r>
            <a:endParaRPr lang="ru-RU" sz="2400" dirty="0">
              <a:solidFill>
                <a:schemeClr val="tx1"/>
              </a:solidFill>
            </a:endParaRPr>
          </a:p>
        </p:txBody>
      </p:sp>
      <p:sp>
        <p:nvSpPr>
          <p:cNvPr id="5" name="Прямоугольник 4"/>
          <p:cNvSpPr/>
          <p:nvPr/>
        </p:nvSpPr>
        <p:spPr>
          <a:xfrm>
            <a:off x="467544" y="4725144"/>
            <a:ext cx="1314784" cy="400110"/>
          </a:xfrm>
          <a:prstGeom prst="rect">
            <a:avLst/>
          </a:prstGeom>
        </p:spPr>
        <p:txBody>
          <a:bodyPr wrap="none">
            <a:spAutoFit/>
          </a:bodyPr>
          <a:lstStyle/>
          <a:p>
            <a:r>
              <a:rPr lang="ru-RU" sz="2000" dirty="0" smtClean="0"/>
              <a:t>С.Овчаров</a:t>
            </a:r>
            <a:endParaRPr lang="ru-RU" sz="2000" dirty="0"/>
          </a:p>
        </p:txBody>
      </p:sp>
      <p:pic>
        <p:nvPicPr>
          <p:cNvPr id="6" name="Picture 2" descr="http://img-fotki.yandex.ru/get/6106/119528728.1afc/0_db025_f07859ef_XL"/>
          <p:cNvPicPr>
            <a:picLocks noChangeAspect="1" noChangeArrowheads="1"/>
          </p:cNvPicPr>
          <p:nvPr/>
        </p:nvPicPr>
        <p:blipFill>
          <a:blip r:embed="rId4" cstate="print"/>
          <a:srcRect/>
          <a:stretch>
            <a:fillRect/>
          </a:stretch>
        </p:blipFill>
        <p:spPr bwMode="auto">
          <a:xfrm rot="1242799">
            <a:off x="395536" y="5373216"/>
            <a:ext cx="1892499" cy="944976"/>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1780"/>
            <a:ext cx="9144000" cy="6859780"/>
          </a:xfrm>
          <a:prstGeom prst="rect">
            <a:avLst/>
          </a:prstGeom>
          <a:noFill/>
        </p:spPr>
      </p:pic>
      <p:sp>
        <p:nvSpPr>
          <p:cNvPr id="3" name="Прямоугольник 2"/>
          <p:cNvSpPr/>
          <p:nvPr/>
        </p:nvSpPr>
        <p:spPr>
          <a:xfrm>
            <a:off x="251520" y="5085184"/>
            <a:ext cx="6552728" cy="954107"/>
          </a:xfrm>
          <a:prstGeom prst="rect">
            <a:avLst/>
          </a:prstGeom>
        </p:spPr>
        <p:txBody>
          <a:bodyPr wrap="square">
            <a:spAutoFit/>
          </a:bodyPr>
          <a:lstStyle/>
          <a:p>
            <a:r>
              <a:rPr lang="ru-RU" dirty="0" smtClean="0"/>
              <a:t> </a:t>
            </a:r>
            <a:r>
              <a:rPr lang="ru-RU" sz="2800" dirty="0" smtClean="0">
                <a:solidFill>
                  <a:schemeClr val="accent5">
                    <a:lumMod val="50000"/>
                  </a:schemeClr>
                </a:solidFill>
              </a:rPr>
              <a:t>Ну что Вы, Антон </a:t>
            </a:r>
            <a:r>
              <a:rPr lang="ru-RU" sz="2800" dirty="0" err="1" smtClean="0">
                <a:solidFill>
                  <a:schemeClr val="accent5">
                    <a:lumMod val="50000"/>
                  </a:schemeClr>
                </a:solidFill>
              </a:rPr>
              <a:t>Палыч</a:t>
            </a:r>
            <a:r>
              <a:rPr lang="ru-RU" sz="2800" dirty="0" smtClean="0">
                <a:solidFill>
                  <a:schemeClr val="accent5">
                    <a:lumMod val="50000"/>
                  </a:schemeClr>
                </a:solidFill>
              </a:rPr>
              <a:t>, дорогой,</a:t>
            </a:r>
            <a:br>
              <a:rPr lang="ru-RU" sz="2800" dirty="0" smtClean="0">
                <a:solidFill>
                  <a:schemeClr val="accent5">
                    <a:lumMod val="50000"/>
                  </a:schemeClr>
                </a:solidFill>
              </a:rPr>
            </a:br>
            <a:r>
              <a:rPr lang="ru-RU" sz="2800" dirty="0" smtClean="0">
                <a:solidFill>
                  <a:schemeClr val="accent5">
                    <a:lumMod val="50000"/>
                  </a:schemeClr>
                </a:solidFill>
              </a:rPr>
              <a:t>Какой Вишнёвый сад? - мир </a:t>
            </a:r>
            <a:r>
              <a:rPr lang="ru-RU" sz="2800" dirty="0" smtClean="0">
                <a:solidFill>
                  <a:schemeClr val="accent5">
                    <a:lumMod val="50000"/>
                  </a:schemeClr>
                </a:solidFill>
              </a:rPr>
              <a:t>обезумел…</a:t>
            </a:r>
            <a:endParaRPr lang="ru-RU" sz="2800" dirty="0">
              <a:solidFill>
                <a:schemeClr val="accent5">
                  <a:lumMod val="50000"/>
                </a:schemeClr>
              </a:solidFill>
            </a:endParaRPr>
          </a:p>
        </p:txBody>
      </p:sp>
      <p:pic>
        <p:nvPicPr>
          <p:cNvPr id="56322" name="Picture 2" descr="http://cs416521.vk.me/v416521886/2e5e/DlC4RJwurJI.jpg"/>
          <p:cNvPicPr>
            <a:picLocks noChangeAspect="1" noChangeArrowheads="1"/>
          </p:cNvPicPr>
          <p:nvPr/>
        </p:nvPicPr>
        <p:blipFill>
          <a:blip r:embed="rId3" cstate="print"/>
          <a:srcRect/>
          <a:stretch>
            <a:fillRect/>
          </a:stretch>
        </p:blipFill>
        <p:spPr bwMode="auto">
          <a:xfrm>
            <a:off x="467544" y="836712"/>
            <a:ext cx="5172075" cy="388620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1" y="0"/>
            <a:ext cx="9144000" cy="6859780"/>
          </a:xfrm>
          <a:prstGeom prst="rect">
            <a:avLst/>
          </a:prstGeom>
          <a:noFill/>
        </p:spPr>
      </p:pic>
      <p:pic>
        <p:nvPicPr>
          <p:cNvPr id="6" name="Picture 2" descr="http://img-fotki.yandex.ru/get/5804/afina1911.3c/0_e33ce_951e54dc_XL"/>
          <p:cNvPicPr>
            <a:picLocks noChangeAspect="1" noChangeArrowheads="1"/>
          </p:cNvPicPr>
          <p:nvPr/>
        </p:nvPicPr>
        <p:blipFill>
          <a:blip r:embed="rId3" cstate="print"/>
          <a:srcRect/>
          <a:stretch>
            <a:fillRect/>
          </a:stretch>
        </p:blipFill>
        <p:spPr bwMode="auto">
          <a:xfrm rot="19343100">
            <a:off x="-286149" y="529429"/>
            <a:ext cx="3816424" cy="3077275"/>
          </a:xfrm>
          <a:prstGeom prst="rect">
            <a:avLst/>
          </a:prstGeom>
          <a:noFill/>
        </p:spPr>
      </p:pic>
      <p:pic>
        <p:nvPicPr>
          <p:cNvPr id="7" name="Picture 2" descr="http://www.artscroll.ru/Images/2008/p/Pantsyirev%20Yuriy%20Nikolaevich/000008.jpg"/>
          <p:cNvPicPr>
            <a:picLocks noChangeAspect="1" noChangeArrowheads="1"/>
          </p:cNvPicPr>
          <p:nvPr/>
        </p:nvPicPr>
        <p:blipFill>
          <a:blip r:embed="rId4" cstate="print"/>
          <a:srcRect/>
          <a:stretch>
            <a:fillRect/>
          </a:stretch>
        </p:blipFill>
        <p:spPr bwMode="auto">
          <a:xfrm>
            <a:off x="683568" y="260648"/>
            <a:ext cx="5385658" cy="600368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1" y="0"/>
            <a:ext cx="9144000" cy="6859780"/>
          </a:xfrm>
          <a:prstGeom prst="rect">
            <a:avLst/>
          </a:prstGeom>
          <a:noFill/>
        </p:spPr>
      </p:pic>
      <p:sp>
        <p:nvSpPr>
          <p:cNvPr id="3" name="Прямоугольник 2"/>
          <p:cNvSpPr/>
          <p:nvPr/>
        </p:nvSpPr>
        <p:spPr>
          <a:xfrm>
            <a:off x="395536" y="1988840"/>
            <a:ext cx="6048672" cy="3108543"/>
          </a:xfrm>
          <a:prstGeom prst="rect">
            <a:avLst/>
          </a:prstGeom>
        </p:spPr>
        <p:txBody>
          <a:bodyPr wrap="square">
            <a:spAutoFit/>
          </a:bodyPr>
          <a:lstStyle/>
          <a:p>
            <a:r>
              <a:rPr lang="ru-RU" sz="2800" dirty="0" smtClean="0">
                <a:solidFill>
                  <a:schemeClr val="accent5">
                    <a:lumMod val="50000"/>
                  </a:schemeClr>
                </a:solidFill>
              </a:rPr>
              <a:t>Среди перечисленных произведений А.П.Чехова отметьте то, которое завершает его творческий путь:</a:t>
            </a:r>
          </a:p>
          <a:p>
            <a:r>
              <a:rPr lang="ru-RU" sz="2800" dirty="0" smtClean="0">
                <a:solidFill>
                  <a:schemeClr val="accent5">
                    <a:lumMod val="50000"/>
                  </a:schemeClr>
                </a:solidFill>
              </a:rPr>
              <a:t>А) «Чайка»;</a:t>
            </a:r>
          </a:p>
          <a:p>
            <a:r>
              <a:rPr lang="ru-RU" sz="2800" dirty="0" smtClean="0">
                <a:solidFill>
                  <a:schemeClr val="accent5">
                    <a:lumMod val="50000"/>
                  </a:schemeClr>
                </a:solidFill>
              </a:rPr>
              <a:t>Б) «Вишневый сад»;</a:t>
            </a:r>
          </a:p>
          <a:p>
            <a:r>
              <a:rPr lang="ru-RU" sz="2800" dirty="0" smtClean="0">
                <a:solidFill>
                  <a:schemeClr val="accent5">
                    <a:lumMod val="50000"/>
                  </a:schemeClr>
                </a:solidFill>
              </a:rPr>
              <a:t>В) «Дядя Ваня»;</a:t>
            </a:r>
          </a:p>
          <a:p>
            <a:r>
              <a:rPr lang="ru-RU" sz="2800" dirty="0" smtClean="0">
                <a:solidFill>
                  <a:schemeClr val="accent5">
                    <a:lumMod val="50000"/>
                  </a:schemeClr>
                </a:solidFill>
              </a:rPr>
              <a:t>Г) «Три сестры»?</a:t>
            </a:r>
            <a:endParaRPr lang="ru-RU" sz="2800" dirty="0">
              <a:solidFill>
                <a:schemeClr val="accent5">
                  <a:lumMod val="50000"/>
                </a:schemeClr>
              </a:solidFill>
            </a:endParaRPr>
          </a:p>
        </p:txBody>
      </p:sp>
      <p:sp>
        <p:nvSpPr>
          <p:cNvPr id="4" name="Прямоугольник 3"/>
          <p:cNvSpPr/>
          <p:nvPr/>
        </p:nvSpPr>
        <p:spPr>
          <a:xfrm>
            <a:off x="611560" y="1268760"/>
            <a:ext cx="1967205" cy="646331"/>
          </a:xfrm>
          <a:prstGeom prst="rect">
            <a:avLst/>
          </a:prstGeom>
        </p:spPr>
        <p:txBody>
          <a:bodyPr wrap="none">
            <a:spAutoFit/>
          </a:bodyPr>
          <a:lstStyle/>
          <a:p>
            <a:r>
              <a:rPr lang="ru-RU" sz="3600" b="1" dirty="0" smtClean="0">
                <a:solidFill>
                  <a:schemeClr val="accent5">
                    <a:lumMod val="50000"/>
                  </a:schemeClr>
                </a:solidFill>
              </a:rPr>
              <a:t>Вопрос 1</a:t>
            </a:r>
            <a:endParaRPr lang="ru-RU" sz="3600"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1" y="0"/>
            <a:ext cx="9144000" cy="6859780"/>
          </a:xfrm>
          <a:prstGeom prst="rect">
            <a:avLst/>
          </a:prstGeom>
          <a:noFill/>
        </p:spPr>
      </p:pic>
      <p:sp>
        <p:nvSpPr>
          <p:cNvPr id="3" name="Прямоугольник 2"/>
          <p:cNvSpPr/>
          <p:nvPr/>
        </p:nvSpPr>
        <p:spPr>
          <a:xfrm>
            <a:off x="323528" y="1196752"/>
            <a:ext cx="6336704" cy="4462760"/>
          </a:xfrm>
          <a:prstGeom prst="rect">
            <a:avLst/>
          </a:prstGeom>
        </p:spPr>
        <p:txBody>
          <a:bodyPr wrap="square">
            <a:spAutoFit/>
          </a:bodyPr>
          <a:lstStyle/>
          <a:p>
            <a:pPr lvl="0" fontAlgn="base">
              <a:spcBef>
                <a:spcPct val="0"/>
              </a:spcBef>
              <a:spcAft>
                <a:spcPct val="0"/>
              </a:spcAft>
            </a:pPr>
            <a:r>
              <a:rPr kumimoji="0" lang="ru-RU" sz="3600" b="1"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Вопрос 2</a:t>
            </a:r>
            <a:r>
              <a:rPr kumimoji="0" lang="ru-RU" sz="2400" b="1"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 </a:t>
            </a:r>
          </a:p>
          <a:p>
            <a:pPr lvl="0" fontAlgn="base">
              <a:spcBef>
                <a:spcPct val="0"/>
              </a:spcBef>
              <a:spcAft>
                <a:spcPct val="0"/>
              </a:spcAft>
            </a:pPr>
            <a:endParaRPr kumimoji="0" lang="ru-RU" sz="2400" b="1"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endParaRPr>
          </a:p>
          <a:p>
            <a:pPr lvl="0" fontAlgn="base">
              <a:spcBef>
                <a:spcPct val="0"/>
              </a:spcBef>
              <a:spcAft>
                <a:spcPct val="0"/>
              </a:spcAft>
            </a:pPr>
            <a:r>
              <a:rPr kumimoji="0" lang="ru-RU" sz="2800" b="0"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Где развертывается действие пьесы "Вишневый сад”:</a:t>
            </a:r>
            <a:endPar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endParaRPr>
          </a:p>
          <a:p>
            <a:pPr lvl="0" eaLnBrk="0" fontAlgn="base" hangingPunct="0">
              <a:spcBef>
                <a:spcPct val="0"/>
              </a:spcBef>
              <a:spcAft>
                <a:spcPct val="0"/>
              </a:spcAft>
            </a:pP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а) в одном из провинциальных городов России;</a:t>
            </a:r>
            <a:b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б) в Москве;</a:t>
            </a:r>
            <a:b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в) </a:t>
            </a:r>
            <a:r>
              <a:rPr kumimoji="0" lang="ru-RU" sz="2800" b="0" i="0" u="none" strike="noStrike" cap="none" normalizeH="0" baseline="0" dirty="0" err="1" smtClean="0">
                <a:ln>
                  <a:noFill/>
                </a:ln>
                <a:solidFill>
                  <a:schemeClr val="accent5">
                    <a:lumMod val="50000"/>
                  </a:schemeClr>
                </a:solidFill>
                <a:effectLst/>
                <a:ea typeface="Times New Roman" pitchFamily="18" charset="0"/>
                <a:cs typeface="Arial" pitchFamily="34" charset="0"/>
              </a:rPr>
              <a:t>в</a:t>
            </a: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 имении Любови Андреевны Раневской;</a:t>
            </a:r>
            <a:b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г) в имении Лопахина? </a:t>
            </a:r>
            <a:endParaRPr kumimoji="0" lang="ru-RU" sz="2800" b="0" i="0" u="none" strike="noStrike" cap="none" normalizeH="0" baseline="0" dirty="0" smtClean="0">
              <a:ln>
                <a:noFill/>
              </a:ln>
              <a:solidFill>
                <a:schemeClr val="accent5">
                  <a:lumMod val="50000"/>
                </a:schemeClr>
              </a:solidFill>
              <a:effectLst/>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1780"/>
            <a:ext cx="9144000" cy="6859780"/>
          </a:xfrm>
          <a:prstGeom prst="rect">
            <a:avLst/>
          </a:prstGeom>
          <a:noFill/>
        </p:spPr>
      </p:pic>
      <p:sp>
        <p:nvSpPr>
          <p:cNvPr id="37889" name="Rectangle 1"/>
          <p:cNvSpPr>
            <a:spLocks noChangeArrowheads="1"/>
          </p:cNvSpPr>
          <p:nvPr/>
        </p:nvSpPr>
        <p:spPr bwMode="auto">
          <a:xfrm>
            <a:off x="0" y="1556211"/>
            <a:ext cx="6156176" cy="32316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Вопрос 3.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accent5">
                    <a:lumMod val="50000"/>
                  </a:schemeClr>
                </a:solidFill>
                <a:effectLst/>
                <a:ea typeface="Times New Roman" pitchFamily="18" charset="0"/>
                <a:cs typeface="Times New Roman" pitchFamily="18" charset="0"/>
              </a:rPr>
              <a:t>Какие семейные узы связывают Раневскую и </a:t>
            </a:r>
            <a:r>
              <a:rPr kumimoji="0" lang="ru-RU" sz="2800" b="0" i="0" u="none" strike="noStrike" cap="none" normalizeH="0" baseline="0" dirty="0" err="1" smtClean="0">
                <a:ln>
                  <a:noFill/>
                </a:ln>
                <a:solidFill>
                  <a:schemeClr val="accent5">
                    <a:lumMod val="50000"/>
                  </a:schemeClr>
                </a:solidFill>
                <a:effectLst/>
                <a:ea typeface="Times New Roman" pitchFamily="18" charset="0"/>
                <a:cs typeface="Times New Roman" pitchFamily="18" charset="0"/>
              </a:rPr>
              <a:t>Гаева</a:t>
            </a:r>
            <a:r>
              <a:rPr kumimoji="0" lang="ru-RU" sz="2800" b="0" i="0" u="none" strike="noStrike" cap="none" normalizeH="0" baseline="0" dirty="0" smtClean="0">
                <a:ln>
                  <a:noFill/>
                </a:ln>
                <a:solidFill>
                  <a:schemeClr val="accent5">
                    <a:lumMod val="50000"/>
                  </a:schemeClr>
                </a:solidFill>
                <a:effectLst/>
                <a:ea typeface="Times New Roman" pitchFamily="18" charset="0"/>
                <a:cs typeface="Times New Roman" pitchFamily="18" charset="0"/>
              </a:rPr>
              <a:t>:</a:t>
            </a:r>
            <a:endPar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а) Гаев – муж Раневской;</a:t>
            </a:r>
            <a:b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б) Гаев – ее брат;</a:t>
            </a:r>
            <a:b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в) Гаев – ее сосед, они друзья юности;</a:t>
            </a:r>
            <a:b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г) Гаев – ее сын? </a:t>
            </a:r>
            <a:endParaRPr kumimoji="0" lang="ru-RU" sz="2800" b="0" i="0" u="none" strike="noStrike" cap="none" normalizeH="0" baseline="0" dirty="0" smtClean="0">
              <a:ln>
                <a:noFill/>
              </a:ln>
              <a:solidFill>
                <a:schemeClr val="accent5">
                  <a:lumMod val="50000"/>
                </a:schemeClr>
              </a:solidFill>
              <a:effectLst/>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0"/>
            <a:ext cx="9144000" cy="6859780"/>
          </a:xfrm>
          <a:prstGeom prst="rect">
            <a:avLst/>
          </a:prstGeom>
          <a:noFill/>
        </p:spPr>
      </p:pic>
      <p:sp>
        <p:nvSpPr>
          <p:cNvPr id="41985" name="Rectangle 1"/>
          <p:cNvSpPr>
            <a:spLocks noChangeArrowheads="1"/>
          </p:cNvSpPr>
          <p:nvPr/>
        </p:nvSpPr>
        <p:spPr bwMode="auto">
          <a:xfrm>
            <a:off x="323528" y="1412776"/>
            <a:ext cx="5112568" cy="36625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Вопрос 4.</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accent5">
                    <a:lumMod val="50000"/>
                  </a:schemeClr>
                </a:solidFill>
                <a:effectLst/>
                <a:ea typeface="Times New Roman" pitchFamily="18" charset="0"/>
                <a:cs typeface="Times New Roman" pitchFamily="18" charset="0"/>
              </a:rPr>
              <a:t> </a:t>
            </a:r>
            <a:r>
              <a:rPr kumimoji="0" lang="ru-RU" sz="2800" b="0" i="0" u="none" strike="noStrike" cap="none" normalizeH="0" baseline="0" dirty="0" smtClean="0">
                <a:ln>
                  <a:noFill/>
                </a:ln>
                <a:solidFill>
                  <a:schemeClr val="accent5">
                    <a:lumMod val="50000"/>
                  </a:schemeClr>
                </a:solidFill>
                <a:effectLst/>
                <a:ea typeface="Times New Roman" pitchFamily="18" charset="0"/>
                <a:cs typeface="Times New Roman" pitchFamily="18" charset="0"/>
              </a:rPr>
              <a:t>Кто из героев пьесы склонен произносить длинные, высокопарные речи:</a:t>
            </a:r>
            <a:endPar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а) Петя Трофимов;</a:t>
            </a:r>
            <a:b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б) </a:t>
            </a:r>
            <a:r>
              <a:rPr kumimoji="0" lang="ru-RU" sz="2800" b="0" i="0" u="none" strike="noStrike" cap="none" normalizeH="0" baseline="0" dirty="0" err="1" smtClean="0">
                <a:ln>
                  <a:noFill/>
                </a:ln>
                <a:solidFill>
                  <a:schemeClr val="accent5">
                    <a:lumMod val="50000"/>
                  </a:schemeClr>
                </a:solidFill>
                <a:effectLst/>
                <a:ea typeface="Times New Roman" pitchFamily="18" charset="0"/>
                <a:cs typeface="Arial" pitchFamily="34" charset="0"/>
              </a:rPr>
              <a:t>Епиходов</a:t>
            </a: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a:t>
            </a:r>
            <a:b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в) Гаев;</a:t>
            </a:r>
            <a:b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ea typeface="Times New Roman" pitchFamily="18" charset="0"/>
                <a:cs typeface="Arial" pitchFamily="34" charset="0"/>
              </a:rPr>
              <a:t>г) Варя? </a:t>
            </a:r>
            <a:endParaRPr kumimoji="0" lang="ru-RU" sz="2800" b="0" i="0" u="none" strike="noStrike" cap="none" normalizeH="0" baseline="0" dirty="0" smtClean="0">
              <a:ln>
                <a:noFill/>
              </a:ln>
              <a:solidFill>
                <a:schemeClr val="accent5">
                  <a:lumMod val="50000"/>
                </a:schemeClr>
              </a:solidFill>
              <a:effectLst/>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0" y="-1780"/>
            <a:ext cx="9144000" cy="6859780"/>
          </a:xfrm>
          <a:prstGeom prst="rect">
            <a:avLst/>
          </a:prstGeom>
          <a:noFill/>
        </p:spPr>
      </p:pic>
      <p:sp>
        <p:nvSpPr>
          <p:cNvPr id="40961" name="Rectangle 1"/>
          <p:cNvSpPr>
            <a:spLocks noChangeArrowheads="1"/>
          </p:cNvSpPr>
          <p:nvPr/>
        </p:nvSpPr>
        <p:spPr bwMode="auto">
          <a:xfrm>
            <a:off x="323528" y="1196752"/>
            <a:ext cx="5758115" cy="36009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Вопрос 5.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В чей образ, по вашему мнению,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больше всего заложено</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 комическое и сатирическое начало:</a:t>
            </a:r>
            <a:endPar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t>а) Раневской;</a:t>
            </a:r>
            <a:b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t>б) Фирса;</a:t>
            </a:r>
            <a:b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t>в) </a:t>
            </a:r>
            <a:r>
              <a:rPr kumimoji="0" lang="ru-RU" sz="2800" b="0" i="0" u="none" strike="noStrike" cap="none" normalizeH="0" baseline="0" dirty="0" err="1" smtClean="0">
                <a:ln>
                  <a:noFill/>
                </a:ln>
                <a:solidFill>
                  <a:schemeClr val="accent5">
                    <a:lumMod val="50000"/>
                  </a:schemeClr>
                </a:solidFill>
                <a:effectLst/>
                <a:latin typeface="Arial" pitchFamily="34" charset="0"/>
                <a:ea typeface="Times New Roman" pitchFamily="18" charset="0"/>
                <a:cs typeface="Arial" pitchFamily="34" charset="0"/>
              </a:rPr>
              <a:t>Гаева</a:t>
            </a:r>
            <a: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t>;</a:t>
            </a:r>
            <a:b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t>г) Пети Трофимова? </a:t>
            </a:r>
            <a:endParaRPr kumimoji="0" lang="ru-RU" sz="2800" b="0" i="0" u="none" strike="noStrike" cap="none" normalizeH="0" baseline="0" dirty="0" smtClean="0">
              <a:ln>
                <a:noFill/>
              </a:ln>
              <a:solidFill>
                <a:schemeClr val="accent5">
                  <a:lumMod val="50000"/>
                </a:schemeClr>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2.layoutsparks.com/1/135058/asian-girl-cherry-blossoms.jpg"/>
          <p:cNvPicPr>
            <a:picLocks noChangeAspect="1" noChangeArrowheads="1"/>
          </p:cNvPicPr>
          <p:nvPr/>
        </p:nvPicPr>
        <p:blipFill>
          <a:blip r:embed="rId2" cstate="print"/>
          <a:srcRect l="23625"/>
          <a:stretch>
            <a:fillRect/>
          </a:stretch>
        </p:blipFill>
        <p:spPr bwMode="auto">
          <a:xfrm>
            <a:off x="1" y="0"/>
            <a:ext cx="9144000" cy="6859780"/>
          </a:xfrm>
          <a:prstGeom prst="rect">
            <a:avLst/>
          </a:prstGeom>
          <a:noFill/>
        </p:spPr>
      </p:pic>
      <p:sp>
        <p:nvSpPr>
          <p:cNvPr id="39937" name="Rectangle 1"/>
          <p:cNvSpPr>
            <a:spLocks noChangeArrowheads="1"/>
          </p:cNvSpPr>
          <p:nvPr/>
        </p:nvSpPr>
        <p:spPr bwMode="auto">
          <a:xfrm>
            <a:off x="395536" y="1340768"/>
            <a:ext cx="5832648"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Вопрос 6.</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 </a:t>
            </a:r>
            <a:r>
              <a:rPr kumimoji="0" lang="ru-RU" sz="2800" b="0" i="0" u="none" strike="noStrike" cap="none" normalizeH="0" baseline="0" dirty="0" smtClean="0">
                <a:ln>
                  <a:noFill/>
                </a:ln>
                <a:solidFill>
                  <a:schemeClr val="accent5">
                    <a:lumMod val="50000"/>
                  </a:schemeClr>
                </a:solidFill>
                <a:effectLst/>
                <a:latin typeface="Calibri" pitchFamily="34" charset="0"/>
                <a:ea typeface="Times New Roman" pitchFamily="18" charset="0"/>
                <a:cs typeface="Times New Roman" pitchFamily="18" charset="0"/>
              </a:rPr>
              <a:t>В пьесе "Вишневый сад” был единственный образ, к которому А.П.Чехов отнесся без тени иронии, с нежностью и любовью. Кто это:</a:t>
            </a:r>
            <a:endPar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t>а) Раневская; </a:t>
            </a:r>
            <a:b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t>б) Варя;</a:t>
            </a:r>
            <a:b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t>в) Аня;</a:t>
            </a:r>
            <a:b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br>
            <a:r>
              <a:rPr kumimoji="0" lang="ru-RU" sz="2800" b="0" i="0" u="none" strike="noStrike" cap="none" normalizeH="0" baseline="0" dirty="0" smtClean="0">
                <a:ln>
                  <a:noFill/>
                </a:ln>
                <a:solidFill>
                  <a:schemeClr val="accent5">
                    <a:lumMod val="50000"/>
                  </a:schemeClr>
                </a:solidFill>
                <a:effectLst/>
                <a:latin typeface="Arial" pitchFamily="34" charset="0"/>
                <a:ea typeface="Times New Roman" pitchFamily="18" charset="0"/>
                <a:cs typeface="Arial" pitchFamily="34" charset="0"/>
              </a:rPr>
              <a:t>г) Дуняша? </a:t>
            </a:r>
            <a:endParaRPr kumimoji="0" lang="ru-RU" sz="2800" b="0" i="0" u="none" strike="noStrike" cap="none" normalizeH="0" baseline="0" dirty="0" smtClean="0">
              <a:ln>
                <a:noFill/>
              </a:ln>
              <a:solidFill>
                <a:schemeClr val="accent5">
                  <a:lumMod val="50000"/>
                </a:schemeClr>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Другая 1">
      <a:dk1>
        <a:sysClr val="windowText" lastClr="000000"/>
      </a:dk1>
      <a:lt1>
        <a:sysClr val="window" lastClr="FFFFFF"/>
      </a:lt1>
      <a:dk2>
        <a:srgbClr val="69676D"/>
      </a:dk2>
      <a:lt2>
        <a:srgbClr val="F0CCE2"/>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393</TotalTime>
  <Words>531</Words>
  <Application>Microsoft Office PowerPoint</Application>
  <PresentationFormat>Экран (4:3)</PresentationFormat>
  <Paragraphs>53</Paragraphs>
  <Slides>25</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dc:creator>
  <cp:lastModifiedBy>Ольга</cp:lastModifiedBy>
  <cp:revision>3</cp:revision>
  <dcterms:created xsi:type="dcterms:W3CDTF">2014-05-20T09:07:57Z</dcterms:created>
  <dcterms:modified xsi:type="dcterms:W3CDTF">2014-05-21T14:19:57Z</dcterms:modified>
</cp:coreProperties>
</file>