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6" r:id="rId3"/>
    <p:sldId id="267" r:id="rId4"/>
    <p:sldId id="268" r:id="rId5"/>
    <p:sldId id="264" r:id="rId6"/>
    <p:sldId id="265" r:id="rId7"/>
    <p:sldId id="261" r:id="rId8"/>
    <p:sldId id="262" r:id="rId9"/>
    <p:sldId id="263" r:id="rId10"/>
    <p:sldId id="259" r:id="rId11"/>
    <p:sldId id="256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E120F-54BB-459C-97AE-40C40DC332BD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CF1F-C827-42FC-BB1E-7B4AF4FD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BDDF-3FD5-457C-9758-B3051491C0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pk.ru/index.php?option=com_content&amp;view=article&amp;id=10269:12092018-l-r&amp;catid=348:2016-03-11-05-53-45&amp;Itemid=1540" TargetMode="External"/><Relationship Id="rId3" Type="http://schemas.openxmlformats.org/officeDocument/2006/relationships/hyperlink" Target="http://www.kipk.ru/index.php?option=com_content&amp;view=article&amp;id=10271:24102018-l-r-&amp;catid=348:2016-03-11-05-53-45&amp;Itemid=1540" TargetMode="External"/><Relationship Id="rId7" Type="http://schemas.openxmlformats.org/officeDocument/2006/relationships/hyperlink" Target="http://www.kipk.ru/index.php?option=com_content&amp;view=category&amp;id=348&amp;Itemid=1540" TargetMode="External"/><Relationship Id="rId2" Type="http://schemas.openxmlformats.org/officeDocument/2006/relationships/hyperlink" Target="http://www.kipk.ru/index.php?option=com_content&amp;view=article&amp;id=10279:26102018-l-phonicsr&amp;catid=348:2016-03-11-05-53-45&amp;Itemid=15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pk.ru/index.php?option=com_content&amp;view=article&amp;id=10278:14092018-&amp;catid=348:2016-03-11-05-53-45&amp;Itemid=1540" TargetMode="External"/><Relationship Id="rId5" Type="http://schemas.openxmlformats.org/officeDocument/2006/relationships/hyperlink" Target="http://www.kipk.ru/index.php?option=com_content&amp;view=article&amp;id=10268:26092018-l-r&amp;catid=348:2016-03-11-05-53-45&amp;Itemid=1540" TargetMode="External"/><Relationship Id="rId4" Type="http://schemas.openxmlformats.org/officeDocument/2006/relationships/hyperlink" Target="http://www.kipk.ru/index.php?option=com_content&amp;view=article&amp;id=10270:10102018-l-r-2&amp;catid=348:2016-03-11-05-53-45&amp;Itemid=1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on-dlya-prezentacii-os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603448"/>
            <a:ext cx="10487026" cy="7896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276872"/>
            <a:ext cx="704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2018-2019 </a:t>
            </a:r>
            <a:r>
              <a:rPr lang="ru-RU" sz="5400" dirty="0" smtClean="0"/>
              <a:t>учебный год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b1a3bf.xn--p1ai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n--b1a3bf.xn--p1ai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xn--b1a3bf.xn--p1ai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43259" cy="129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1916832"/>
            <a:ext cx="38811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2012-2018</a:t>
            </a:r>
            <a:endParaRPr lang="ru-RU" sz="6600" b="1" dirty="0"/>
          </a:p>
        </p:txBody>
      </p:sp>
      <p:pic>
        <p:nvPicPr>
          <p:cNvPr id="10" name="Picture 2" descr="C:\Users\admin\Desktop\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743122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ttps://znanika.ru/templates/znanika/image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524000" cy="1190625"/>
          </a:xfrm>
          <a:prstGeom prst="rect">
            <a:avLst/>
          </a:prstGeom>
          <a:noFill/>
        </p:spPr>
      </p:pic>
      <p:pic>
        <p:nvPicPr>
          <p:cNvPr id="15362" name="Picture 2" descr="Всероссийская неделя мониторин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5715000" cy="1809750"/>
          </a:xfrm>
          <a:prstGeom prst="rect">
            <a:avLst/>
          </a:prstGeom>
          <a:noFill/>
        </p:spPr>
      </p:pic>
      <p:pic>
        <p:nvPicPr>
          <p:cNvPr id="15363" name="Picture 3" descr="Всероссийская неделя мониторин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2619375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2636912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dirty="0" smtClean="0">
                <a:latin typeface="inherit"/>
              </a:rPr>
              <a:t>Приглашаем </a:t>
            </a:r>
            <a:r>
              <a:rPr lang="ru-RU" dirty="0" smtClean="0">
                <a:latin typeface="inherit"/>
              </a:rPr>
              <a:t>вас принять участие во </a:t>
            </a:r>
            <a:r>
              <a:rPr lang="ru-RU" b="1" dirty="0" smtClean="0">
                <a:latin typeface="inherit"/>
              </a:rPr>
              <a:t>Всероссийской неделе мониторинга</a:t>
            </a:r>
            <a:r>
              <a:rPr lang="ru-RU" dirty="0" smtClean="0">
                <a:latin typeface="inherit"/>
              </a:rPr>
              <a:t> по математике и русскому языку. Мониторинг рассчитан на учеников </a:t>
            </a:r>
            <a:r>
              <a:rPr lang="ru-RU" b="1" dirty="0" smtClean="0">
                <a:latin typeface="inherit"/>
              </a:rPr>
              <a:t>2-11 классов</a:t>
            </a:r>
            <a:r>
              <a:rPr lang="ru-RU" dirty="0" smtClean="0">
                <a:latin typeface="inherit"/>
              </a:rPr>
              <a:t>. Принять участие может любой желающий: школа, учитель с классом, школьник с родителем. Мониторинг абсолютно </a:t>
            </a:r>
            <a:r>
              <a:rPr lang="ru-RU" b="1" dirty="0" smtClean="0">
                <a:latin typeface="inherit"/>
              </a:rPr>
              <a:t>бесплатный</a:t>
            </a:r>
            <a:r>
              <a:rPr lang="ru-RU" dirty="0" smtClean="0">
                <a:latin typeface="inherit"/>
              </a:rPr>
              <a:t>.</a:t>
            </a:r>
          </a:p>
          <a:p>
            <a:pPr algn="just" fontAlgn="t"/>
            <a:r>
              <a:rPr lang="ru-RU" dirty="0" smtClean="0">
                <a:latin typeface="inherit"/>
              </a:rPr>
              <a:t>Регистрация на мониторинг уже открыта. Задания будут доступны в Рабочем кабинете с </a:t>
            </a:r>
            <a:r>
              <a:rPr lang="ru-RU" b="1" dirty="0" smtClean="0">
                <a:latin typeface="inherit"/>
              </a:rPr>
              <a:t>10 сентября 2018 г</a:t>
            </a:r>
            <a:r>
              <a:rPr lang="ru-RU" dirty="0" smtClean="0">
                <a:latin typeface="inherit"/>
              </a:rPr>
              <a:t>.</a:t>
            </a:r>
          </a:p>
          <a:p>
            <a:pPr algn="just" fontAlgn="t"/>
            <a:r>
              <a:rPr lang="ru-RU" dirty="0" smtClean="0">
                <a:latin typeface="inherit"/>
              </a:rPr>
              <a:t>Мероприятие очное: учитель скачивает задания, печатает и в классе раздаёт их для решения, отводя на работу 45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on-dlya-prezentacii-os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603448"/>
            <a:ext cx="10487026" cy="7896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2276872"/>
            <a:ext cx="6330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Творческих успехов!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9000" r="8000" b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on-dlya-prezentacii-os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603448"/>
            <a:ext cx="10487026" cy="7896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6282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ВПР</a:t>
            </a:r>
            <a:r>
              <a:rPr lang="ru-RU" sz="4400" dirty="0" smtClean="0"/>
              <a:t> 5 класс математика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060848"/>
            <a:ext cx="62227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ККР</a:t>
            </a:r>
            <a:r>
              <a:rPr lang="ru-RU" sz="4400" dirty="0" smtClean="0"/>
              <a:t> 7 класс математика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996952"/>
            <a:ext cx="5109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ККР</a:t>
            </a:r>
            <a:r>
              <a:rPr lang="ru-RU" sz="4400" dirty="0" smtClean="0"/>
              <a:t> 8 класс физика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221088"/>
            <a:ext cx="2105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ФМШ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 педсовету 2018 август\26.03.2018 ФМШ\DSC09679.JPG"/>
          <p:cNvPicPr>
            <a:picLocks noChangeAspect="1" noChangeArrowheads="1"/>
          </p:cNvPicPr>
          <p:nvPr/>
        </p:nvPicPr>
        <p:blipFill>
          <a:blip r:embed="rId2" cstate="print"/>
          <a:srcRect t="10537"/>
          <a:stretch>
            <a:fillRect/>
          </a:stretch>
        </p:blipFill>
        <p:spPr bwMode="auto">
          <a:xfrm>
            <a:off x="164368" y="476672"/>
            <a:ext cx="8800120" cy="5904656"/>
          </a:xfrm>
          <a:prstGeom prst="rect">
            <a:avLst/>
          </a:prstGeom>
          <a:noFill/>
          <a:ln w="50800" cmpd="thickThin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 педсовету 2018 август\26.03.2018 ФМШ\DSC09658.JPG"/>
          <p:cNvPicPr>
            <a:picLocks noChangeAspect="1" noChangeArrowheads="1"/>
          </p:cNvPicPr>
          <p:nvPr/>
        </p:nvPicPr>
        <p:blipFill>
          <a:blip r:embed="rId2" cstate="print"/>
          <a:srcRect l="5715" t="22860" r="10464" b="13639"/>
          <a:stretch>
            <a:fillRect/>
          </a:stretch>
        </p:blipFill>
        <p:spPr bwMode="auto">
          <a:xfrm>
            <a:off x="395536" y="404664"/>
            <a:ext cx="4435693" cy="2520280"/>
          </a:xfrm>
          <a:prstGeom prst="rect">
            <a:avLst/>
          </a:prstGeom>
          <a:noFill/>
          <a:ln w="38100" cmpd="thickThin"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4" descr="F:\к педсовету 2018 август\26.03.2018 ФМШ\DSC09668.JPG"/>
          <p:cNvPicPr>
            <a:picLocks noChangeAspect="1" noChangeArrowheads="1"/>
          </p:cNvPicPr>
          <p:nvPr/>
        </p:nvPicPr>
        <p:blipFill>
          <a:blip r:embed="rId3" cstate="print"/>
          <a:srcRect t="33924" r="25312"/>
          <a:stretch>
            <a:fillRect/>
          </a:stretch>
        </p:blipFill>
        <p:spPr bwMode="auto">
          <a:xfrm>
            <a:off x="2123728" y="2348880"/>
            <a:ext cx="3960440" cy="2627830"/>
          </a:xfrm>
          <a:prstGeom prst="rect">
            <a:avLst/>
          </a:prstGeom>
          <a:noFill/>
          <a:ln w="38100" cmpd="thickThin">
            <a:solidFill>
              <a:schemeClr val="tx2">
                <a:lumMod val="50000"/>
              </a:schemeClr>
            </a:solidFill>
          </a:ln>
        </p:spPr>
      </p:pic>
      <p:pic>
        <p:nvPicPr>
          <p:cNvPr id="3" name="Picture 5" descr="F:\к педсовету 2018 август\26.03.2018 ФМШ\DSC09667.JPG"/>
          <p:cNvPicPr>
            <a:picLocks noChangeAspect="1" noChangeArrowheads="1"/>
          </p:cNvPicPr>
          <p:nvPr/>
        </p:nvPicPr>
        <p:blipFill>
          <a:blip r:embed="rId4" cstate="print"/>
          <a:srcRect l="18182" t="12121" b="6061"/>
          <a:stretch>
            <a:fillRect/>
          </a:stretch>
        </p:blipFill>
        <p:spPr bwMode="auto">
          <a:xfrm>
            <a:off x="5364088" y="3933056"/>
            <a:ext cx="3600400" cy="2700300"/>
          </a:xfrm>
          <a:prstGeom prst="rect">
            <a:avLst/>
          </a:prstGeom>
          <a:noFill/>
          <a:ln w="38100" cmpd="thickThin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1397000"/>
          <a:ext cx="7008440" cy="224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688"/>
                <a:gridCol w="1401688"/>
                <a:gridCol w="1401688"/>
                <a:gridCol w="1401688"/>
                <a:gridCol w="1401688"/>
              </a:tblGrid>
              <a:tr h="69995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995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экзамен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10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годовая оценка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31840" y="404664"/>
            <a:ext cx="583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Результаты ОГЭ по математике 2018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4005064"/>
            <a:ext cx="3838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Средний балл – 3,35</a:t>
            </a:r>
          </a:p>
          <a:p>
            <a:r>
              <a:rPr lang="ru-RU" sz="2400" dirty="0" smtClean="0"/>
              <a:t>Средний балл по району –  </a:t>
            </a:r>
          </a:p>
          <a:p>
            <a:r>
              <a:rPr lang="ru-RU" sz="2400" dirty="0" smtClean="0"/>
              <a:t>Средний балл по краю –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0" y="1397000"/>
          <a:ext cx="7920880" cy="211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60140"/>
                <a:gridCol w="1260140"/>
                <a:gridCol w="1260140"/>
                <a:gridCol w="1260140"/>
              </a:tblGrid>
              <a:tr h="70542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542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годовая оценка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Экзамен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 (базовый уровень)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31840" y="404664"/>
            <a:ext cx="577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Результаты ЕГЭ по математике 2018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645024"/>
            <a:ext cx="3838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Средний балл – 4,75</a:t>
            </a:r>
          </a:p>
          <a:p>
            <a:r>
              <a:rPr lang="ru-RU" sz="2400" dirty="0" smtClean="0"/>
              <a:t>Средний балл по району –  </a:t>
            </a:r>
          </a:p>
          <a:p>
            <a:r>
              <a:rPr lang="ru-RU" sz="2400" dirty="0" smtClean="0"/>
              <a:t>Средний балл по краю –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5013176"/>
          <a:ext cx="70567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467163"/>
                <a:gridCol w="1701189"/>
              </a:tblGrid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Экзамен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(профильный уровень)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чел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3861048"/>
            <a:ext cx="3228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Средний балл – 54</a:t>
            </a:r>
          </a:p>
          <a:p>
            <a:r>
              <a:rPr lang="ru-RU" sz="2000" dirty="0" smtClean="0"/>
              <a:t>Средний балл по району – </a:t>
            </a:r>
          </a:p>
          <a:p>
            <a:r>
              <a:rPr lang="ru-RU" sz="2000" dirty="0" smtClean="0"/>
              <a:t>Средний балл по краю –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5127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Результаты ЕГЭ </a:t>
            </a:r>
            <a:r>
              <a:rPr lang="ru-RU" sz="2800" b="1" dirty="0" smtClean="0"/>
              <a:t> </a:t>
            </a:r>
            <a:r>
              <a:rPr lang="ru-RU" sz="2800" b="1" dirty="0" smtClean="0"/>
              <a:t>по физике 2018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2420888"/>
          <a:ext cx="8208911" cy="175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915"/>
                <a:gridCol w="1548499"/>
                <a:gridCol w="1548499"/>
                <a:gridCol w="1548499"/>
                <a:gridCol w="1548499"/>
              </a:tblGrid>
              <a:tr h="996351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сдававших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 балл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Средний балл по району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Средний балл по краю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5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556792"/>
          <a:ext cx="8280920" cy="4642142"/>
        </p:xfrm>
        <a:graphic>
          <a:graphicData uri="http://schemas.openxmlformats.org/drawingml/2006/table">
            <a:tbl>
              <a:tblPr/>
              <a:tblGrid>
                <a:gridCol w="1368152"/>
                <a:gridCol w="6912768"/>
              </a:tblGrid>
              <a:tr h="266108">
                <a:tc gridSpan="2">
                  <a:txBody>
                    <a:bodyPr/>
                    <a:lstStyle/>
                    <a:p>
                      <a:r>
                        <a:rPr lang="ru-RU" sz="1800" dirty="0"/>
                        <a:t>ОКТЯБРЬ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084">
                <a:tc>
                  <a:txBody>
                    <a:bodyPr/>
                    <a:lstStyle/>
                    <a:p>
                      <a:r>
                        <a:rPr lang="ru-RU" sz="1800"/>
                        <a:t> 26.10.2018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>
                          <a:solidFill>
                            <a:srgbClr val="E44B36"/>
                          </a:solidFill>
                          <a:hlinkClick r:id="rId2" tooltip="Перейти на страницу с описанием вебинара"/>
                        </a:rPr>
                        <a:t>Развитие фонетических навыков чтения младших школьников на основе метода Phonics</a:t>
                      </a:r>
                      <a:endParaRPr lang="ru-RU" sz="1800"/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641">
                <a:tc>
                  <a:txBody>
                    <a:bodyPr/>
                    <a:lstStyle/>
                    <a:p>
                      <a:r>
                        <a:rPr lang="ru-RU" sz="1800"/>
                        <a:t> 24.10.2018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>
                          <a:solidFill>
                            <a:srgbClr val="E44B36"/>
                          </a:solidFill>
                          <a:hlinkClick r:id="rId3" tooltip="Перейти на страницу с описанием вебинара"/>
                        </a:rPr>
                        <a:t>Цикл вебинаров по теме «Комбинирование педагогического инструментария направленного на достижение образовательных результатов при обучении математики»</a:t>
                      </a:r>
                      <a:r>
                        <a:rPr lang="ru-RU" sz="1800"/>
                        <a:t> 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06"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</a:rPr>
                        <a:t> 10.10.2018</a:t>
                      </a:r>
                      <a:endParaRPr lang="ru-RU" sz="1800"/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>
                          <a:solidFill>
                            <a:srgbClr val="762917"/>
                          </a:solidFill>
                          <a:hlinkClick r:id="rId4" tooltip="Перейти на страницу с описанием вебинара"/>
                        </a:rPr>
                        <a:t>Цикл вебинаров по теме «Методы решения олимпиадных задач по математике»</a:t>
                      </a:r>
                      <a:r>
                        <a:rPr lang="ru-RU" sz="180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ru-RU" sz="1800"/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08">
                <a:tc gridSpan="2">
                  <a:txBody>
                    <a:bodyPr/>
                    <a:lstStyle/>
                    <a:p>
                      <a:r>
                        <a:rPr lang="ru-RU" sz="1800"/>
                        <a:t> СЕНТЯБРЬ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641">
                <a:tc>
                  <a:txBody>
                    <a:bodyPr/>
                    <a:lstStyle/>
                    <a:p>
                      <a:r>
                        <a:rPr lang="ru-RU" sz="1800"/>
                        <a:t> 26.09.2018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>
                          <a:solidFill>
                            <a:srgbClr val="E44B36"/>
                          </a:solidFill>
                          <a:hlinkClick r:id="rId5" tooltip="Перейти на страницу с описанием вебинара"/>
                        </a:rPr>
                        <a:t>Цикл вебинаров по теме «Комбинирование педагогического инструментария направленного на достижение образовательных результатов при обучении математике»</a:t>
                      </a:r>
                      <a:r>
                        <a:rPr lang="ru-RU" sz="1800"/>
                        <a:t> 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06">
                <a:tc>
                  <a:txBody>
                    <a:bodyPr/>
                    <a:lstStyle/>
                    <a:p>
                      <a:r>
                        <a:rPr lang="ru-RU" sz="1800"/>
                        <a:t> 14.09.2018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>
                          <a:solidFill>
                            <a:srgbClr val="E44B36"/>
                          </a:solidFill>
                          <a:hlinkClick r:id="rId6" tooltip="Перейти на страницу с описанием вебинара"/>
                        </a:rPr>
                        <a:t>Развитие умений чтения в соответствии с требованиями ФГОС</a:t>
                      </a:r>
                      <a:r>
                        <a:rPr lang="ru-RU" sz="1800" u="none" strike="noStrike">
                          <a:solidFill>
                            <a:srgbClr val="E44B36"/>
                          </a:solidFill>
                          <a:hlinkClick r:id="rId7" tooltip="Перейти на страницу с описанием вебинара"/>
                        </a:rPr>
                        <a:t/>
                      </a:r>
                      <a:br>
                        <a:rPr lang="ru-RU" sz="1800" u="none" strike="noStrike">
                          <a:solidFill>
                            <a:srgbClr val="E44B36"/>
                          </a:solidFill>
                          <a:hlinkClick r:id="rId7" tooltip="Перейти на страницу с описанием вебинара"/>
                        </a:rPr>
                      </a:br>
                      <a:endParaRPr lang="ru-RU" sz="1800"/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06">
                <a:tc>
                  <a:txBody>
                    <a:bodyPr/>
                    <a:lstStyle/>
                    <a:p>
                      <a:r>
                        <a:rPr lang="ru-RU" sz="1800" dirty="0"/>
                        <a:t> 12.09.2018</a:t>
                      </a:r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u="none" strike="noStrike" dirty="0">
                          <a:solidFill>
                            <a:srgbClr val="E44B36"/>
                          </a:solidFill>
                          <a:hlinkClick r:id="rId8" tooltip="Перейти на страницу с описанием вебинара"/>
                        </a:rPr>
                        <a:t>Цикл </a:t>
                      </a:r>
                      <a:r>
                        <a:rPr lang="ru-RU" sz="1800" u="none" strike="noStrike" dirty="0" err="1">
                          <a:solidFill>
                            <a:srgbClr val="E44B36"/>
                          </a:solidFill>
                          <a:hlinkClick r:id="rId8" tooltip="Перейти на страницу с описанием вебинара"/>
                        </a:rPr>
                        <a:t>вебинаров</a:t>
                      </a:r>
                      <a:r>
                        <a:rPr lang="ru-RU" sz="1800" u="none" strike="noStrike" dirty="0">
                          <a:solidFill>
                            <a:srgbClr val="E44B36"/>
                          </a:solidFill>
                          <a:hlinkClick r:id="rId8" tooltip="Перейти на страницу с описанием вебинара"/>
                        </a:rPr>
                        <a:t> по теме «Методы решения олимпиадных задач по математике»</a:t>
                      </a:r>
                      <a:endParaRPr lang="ru-RU" sz="1800" dirty="0"/>
                    </a:p>
                  </a:txBody>
                  <a:tcPr marL="13305" marR="13305" marT="13305" marB="13305">
                    <a:lnL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20688"/>
            <a:ext cx="485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КИПК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980728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223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modified xsi:type="dcterms:W3CDTF">2018-08-29T13:53:06Z</dcterms:modified>
</cp:coreProperties>
</file>