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82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F9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60BE5-65CC-4F7B-BC03-A5FE5BA42371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5F60C-05C1-4721-B601-9C003D5A3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0C03-9B47-43C8-99CE-F3B6F939A68F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65D49-1657-4A74-A38F-899EBA814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8D548-B4A1-4748-9ECB-C41EFE1B848C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524C-86F8-4F9B-B9B4-079D3D5A1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9B35-2E57-488E-898A-883A43B8F4D0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6372-79F8-4475-AD09-A77AD33DA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F4615-323E-4EC6-8F17-18483449E566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10E8-F962-4CE4-AA8F-23C007892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31FCE-0AE1-4A83-94A2-EDC8B27F7006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99875-35E5-481A-9A55-65DC68EBC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147EE-7806-4739-B1CE-BFEB770F90C8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A5C6-2922-4828-8B50-A744482C3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19BA2-DA7D-4249-A9F9-66DBFA726F8E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981FE-ED65-4BE7-94F2-13EDE590C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A5DB-1E8B-4231-9727-BAD3D4F9460B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0E87B-EE82-4EC8-A83A-BD8C14CF3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5E08C-9631-4A0F-8DC7-358756D83D33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958DC-D6B1-4C13-9A26-9EC4BE487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1066A-3AB6-4F41-ADC6-204DA8C031A8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E362-914B-4F4E-BBDE-33EC53A2F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F56873-1995-495D-B6B2-18CCDA7A9D96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82CEA8-6D8C-41F4-8553-CE24DCB1E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school.su/img/photo/stanost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0" y="121920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ТЕХНОЛОГИЯ ТОЧЕНИЯ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2" name="Рисунок 3" descr="http://turner.narod.ru/dir1/turner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"/>
            <a:ext cx="1455738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b="1" smtClean="0">
                <a:latin typeface="Monotype Corsiva" pitchFamily="66" charset="0"/>
              </a:rPr>
              <a:t>Закрепление короткой заготовки</a:t>
            </a:r>
            <a:endParaRPr lang="ru-RU" sz="4800" smtClean="0">
              <a:latin typeface="Monotype Corsiva" pitchFamily="66" charset="0"/>
            </a:endParaRPr>
          </a:p>
        </p:txBody>
      </p:sp>
      <p:pic>
        <p:nvPicPr>
          <p:cNvPr id="1026" name="Рисунок 54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04800" y="2438400"/>
            <a:ext cx="8520057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04800" y="4800600"/>
            <a:ext cx="8569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i="1">
                <a:solidFill>
                  <a:srgbClr val="000000"/>
                </a:solidFill>
                <a:cs typeface="Times New Roman" pitchFamily="18" charset="0"/>
              </a:rPr>
              <a:t>а- 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подготовленная заготовка;</a:t>
            </a:r>
            <a:r>
              <a:rPr lang="ru-RU">
                <a:cs typeface="Times New Roman" pitchFamily="18" charset="0"/>
              </a:rPr>
              <a:t>    </a:t>
            </a:r>
            <a:r>
              <a:rPr lang="ru-RU" sz="2400" i="1">
                <a:solidFill>
                  <a:srgbClr val="000000"/>
                </a:solidFill>
                <a:cs typeface="Times New Roman" pitchFamily="18" charset="0"/>
              </a:rPr>
              <a:t>б- 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установленная заготовка</a:t>
            </a:r>
            <a:endParaRPr lang="ru-RU" sz="32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Monotype Corsiva" pitchFamily="66" charset="0"/>
              </a:rPr>
              <a:t>Закрепление длинной заготовки</a:t>
            </a:r>
            <a:endParaRPr lang="ru-RU" smtClean="0">
              <a:latin typeface="Monotype Corsiva" pitchFamily="66" charset="0"/>
            </a:endParaRPr>
          </a:p>
        </p:txBody>
      </p:sp>
      <p:pic>
        <p:nvPicPr>
          <p:cNvPr id="5121" name="Рисунок 1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81000" y="1371600"/>
            <a:ext cx="8534400" cy="34992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905000" y="5257800"/>
            <a:ext cx="6400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 i="1">
                <a:solidFill>
                  <a:srgbClr val="000000"/>
                </a:solidFill>
                <a:cs typeface="Times New Roman" pitchFamily="18" charset="0"/>
              </a:rPr>
              <a:t>а </a:t>
            </a: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— выполнение центрального сверления; </a:t>
            </a:r>
            <a:endParaRPr lang="ru-RU" sz="1600" b="1"/>
          </a:p>
          <a:p>
            <a:pPr eaLnBrk="0" hangingPunct="0"/>
            <a:r>
              <a:rPr lang="ru-RU" sz="2000" b="1" i="1">
                <a:solidFill>
                  <a:srgbClr val="000000"/>
                </a:solidFill>
                <a:cs typeface="Times New Roman" pitchFamily="18" charset="0"/>
              </a:rPr>
              <a:t>б — </a:t>
            </a: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пропил; </a:t>
            </a:r>
            <a:endParaRPr lang="ru-RU" sz="1600" b="1"/>
          </a:p>
          <a:p>
            <a:pPr eaLnBrk="0" hangingPunct="0"/>
            <a:r>
              <a:rPr lang="ru-RU" sz="2000" b="1" i="1">
                <a:solidFill>
                  <a:srgbClr val="000000"/>
                </a:solidFill>
                <a:cs typeface="Times New Roman" pitchFamily="18" charset="0"/>
              </a:rPr>
              <a:t>в </a:t>
            </a: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— заготовка с выполненным углублением; </a:t>
            </a:r>
            <a:endParaRPr lang="ru-RU" sz="1600" b="1"/>
          </a:p>
          <a:p>
            <a:pPr eaLnBrk="0" hangingPunct="0"/>
            <a:r>
              <a:rPr lang="ru-RU" sz="2000" b="1" i="1">
                <a:solidFill>
                  <a:srgbClr val="000000"/>
                </a:solidFill>
                <a:cs typeface="Times New Roman" pitchFamily="18" charset="0"/>
              </a:rPr>
              <a:t>г </a:t>
            </a: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— заготовка, закрепленная для обработки</a:t>
            </a:r>
            <a:endParaRPr lang="ru-RU" sz="28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>
                <a:latin typeface="Monotype Corsiva" pitchFamily="66" charset="0"/>
              </a:rPr>
              <a:t>Токарные стамески 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-615" t="25185" r="-923" b="16841"/>
          <a:stretch>
            <a:fillRect/>
          </a:stretch>
        </p:blipFill>
        <p:spPr bwMode="auto">
          <a:xfrm rot="977723">
            <a:off x="599438" y="1314476"/>
            <a:ext cx="3569202" cy="606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l="1082" t="24176" r="3002" b="13281"/>
          <a:stretch>
            <a:fillRect/>
          </a:stretch>
        </p:blipFill>
        <p:spPr bwMode="auto">
          <a:xfrm rot="19268124">
            <a:off x="5671669" y="1269424"/>
            <a:ext cx="3315388" cy="761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 l="3548" t="8204" r="4213" b="7982"/>
          <a:stretch>
            <a:fillRect/>
          </a:stretch>
        </p:blipFill>
        <p:spPr bwMode="auto">
          <a:xfrm rot="618419">
            <a:off x="2895600" y="2743200"/>
            <a:ext cx="39624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lum contrast="10000"/>
          </a:blip>
          <a:srcRect t="10989" b="33779"/>
          <a:stretch>
            <a:fillRect/>
          </a:stretch>
        </p:blipFill>
        <p:spPr bwMode="auto">
          <a:xfrm rot="20065765">
            <a:off x="858534" y="5097995"/>
            <a:ext cx="3771999" cy="5469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lum contrast="10000"/>
          </a:blip>
          <a:srcRect l="1980" t="15534" b="14563"/>
          <a:stretch>
            <a:fillRect/>
          </a:stretch>
        </p:blipFill>
        <p:spPr bwMode="auto">
          <a:xfrm>
            <a:off x="5029200" y="4953000"/>
            <a:ext cx="3772633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7200" smtClean="0">
                <a:latin typeface="Monotype Corsiva" pitchFamily="66" charset="0"/>
              </a:rPr>
              <a:t>Полукруглая</a:t>
            </a:r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 l="4336" t="29135" r="2450" b="19878"/>
          <a:stretch>
            <a:fillRect/>
          </a:stretch>
        </p:blipFill>
        <p:spPr>
          <a:xfrm rot="977723">
            <a:off x="173529" y="3250020"/>
            <a:ext cx="8700731" cy="1396295"/>
          </a:xfrm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7200" smtClean="0">
                <a:latin typeface="Monotype Corsiva" pitchFamily="66" charset="0"/>
              </a:rPr>
              <a:t>Косая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 l="4409" t="31291" r="3002" b="24902"/>
          <a:stretch>
            <a:fillRect/>
          </a:stretch>
        </p:blipFill>
        <p:spPr>
          <a:xfrm rot="19268124">
            <a:off x="1029962" y="3522839"/>
            <a:ext cx="7202673" cy="1209231"/>
          </a:xfrm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dirty="0" err="1" smtClean="0">
                <a:latin typeface="Monotype Corsiva" pitchFamily="66" charset="0"/>
              </a:rPr>
              <a:t>Крючковая</a:t>
            </a:r>
            <a:r>
              <a:rPr lang="ru-RU" sz="6600" dirty="0" smtClean="0">
                <a:latin typeface="Monotype Corsiva" pitchFamily="66" charset="0"/>
              </a:rPr>
              <a:t> или ложечная</a:t>
            </a:r>
            <a:endParaRPr lang="ru-RU" sz="6600" dirty="0">
              <a:latin typeface="Monotype Corsiva" pitchFamily="66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 l="3548" t="8204" r="4213" b="7982"/>
          <a:stretch>
            <a:fillRect/>
          </a:stretch>
        </p:blipFill>
        <p:spPr>
          <a:xfrm rot="618419">
            <a:off x="950345" y="2380582"/>
            <a:ext cx="7108306" cy="2879656"/>
          </a:xfrm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7200" smtClean="0">
                <a:latin typeface="Monotype Corsiva" pitchFamily="66" charset="0"/>
              </a:rPr>
              <a:t>Прямая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 t="10989" b="33779"/>
          <a:stretch>
            <a:fillRect/>
          </a:stretch>
        </p:blipFill>
        <p:spPr bwMode="auto">
          <a:xfrm rot="20065765">
            <a:off x="545021" y="3308590"/>
            <a:ext cx="8492448" cy="1231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8000" smtClean="0">
                <a:latin typeface="Monotype Corsiva" pitchFamily="66" charset="0"/>
              </a:rPr>
              <a:t>Фасонная</a:t>
            </a: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 l="1980" t="15534" b="14563"/>
          <a:stretch>
            <a:fillRect/>
          </a:stretch>
        </p:blipFill>
        <p:spPr>
          <a:xfrm>
            <a:off x="457200" y="2895600"/>
            <a:ext cx="8407874" cy="1524000"/>
          </a:xfrm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ru-RU" sz="5400" b="1" smtClean="0">
                <a:latin typeface="Monotype Corsiva" pitchFamily="66" charset="0"/>
              </a:rPr>
              <a:t>Черновое обтачивание цилиндра заготовки</a:t>
            </a:r>
            <a:endParaRPr lang="ru-RU" sz="5400" smtClean="0"/>
          </a:p>
        </p:txBody>
      </p:sp>
      <p:pic>
        <p:nvPicPr>
          <p:cNvPr id="2" name="Рисунок 19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45774" y="2362200"/>
            <a:ext cx="8783983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04800" y="5943600"/>
            <a:ext cx="87915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200" i="1">
                <a:solidFill>
                  <a:srgbClr val="000000"/>
                </a:solidFill>
                <a:cs typeface="Times New Roman" pitchFamily="18" charset="0"/>
              </a:rPr>
              <a:t>а </a:t>
            </a:r>
            <a:r>
              <a:rPr lang="ru-RU" sz="2200">
                <a:solidFill>
                  <a:srgbClr val="000000"/>
                </a:solidFill>
                <a:cs typeface="Times New Roman" pitchFamily="18" charset="0"/>
              </a:rPr>
              <a:t>— первый проход;    </a:t>
            </a:r>
            <a:r>
              <a:rPr lang="ru-RU" sz="2200" i="1">
                <a:solidFill>
                  <a:srgbClr val="000000"/>
                </a:solidFill>
                <a:cs typeface="Times New Roman" pitchFamily="18" charset="0"/>
              </a:rPr>
              <a:t>б — </a:t>
            </a:r>
            <a:r>
              <a:rPr lang="ru-RU" sz="2200">
                <a:solidFill>
                  <a:srgbClr val="000000"/>
                </a:solidFill>
                <a:cs typeface="Times New Roman" pitchFamily="18" charset="0"/>
              </a:rPr>
              <a:t>обтачивание разными частями лезвия</a:t>
            </a:r>
            <a:endParaRPr lang="ru-RU" sz="22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smtClean="0">
                <a:latin typeface="Monotype Corsiva" pitchFamily="66" charset="0"/>
              </a:rPr>
              <a:t>Чистовое обтачивание цилиндра заготовки</a:t>
            </a:r>
            <a:endParaRPr lang="ru-RU" sz="6000" smtClean="0">
              <a:latin typeface="Monotype Corsiva" pitchFamily="66" charset="0"/>
            </a:endParaRPr>
          </a:p>
        </p:txBody>
      </p:sp>
      <p:pic>
        <p:nvPicPr>
          <p:cNvPr id="23553" name="Рисунок 2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762000" y="2057399"/>
            <a:ext cx="7696200" cy="39746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i="1" smtClean="0">
                <a:latin typeface="Monotype Corsiva" pitchFamily="66" charset="0"/>
              </a:rPr>
              <a:t>Что это?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600200" y="1600200"/>
            <a:ext cx="6019800" cy="48610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pPr eaLnBrk="1" hangingPunct="1"/>
            <a:r>
              <a:rPr lang="ru-RU" sz="7200" smtClean="0">
                <a:latin typeface="Monotype Corsiva" pitchFamily="66" charset="0"/>
              </a:rPr>
              <a:t>Проверка размеров</a:t>
            </a:r>
          </a:p>
        </p:txBody>
      </p:sp>
      <p:pic>
        <p:nvPicPr>
          <p:cNvPr id="22529" name="Рисунок 25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11921" y="2667001"/>
            <a:ext cx="8492386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>
                <a:latin typeface="Monotype Corsiva" pitchFamily="66" charset="0"/>
                <a:ea typeface="+mj-ea"/>
                <a:cs typeface="+mj-cs"/>
              </a:rPr>
              <a:t>кронциркуль      линейка            шаблон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600" smtClean="0">
                <a:latin typeface="Monotype Corsiva" pitchFamily="66" charset="0"/>
              </a:rPr>
              <a:t>Зачистка неровностей</a:t>
            </a:r>
          </a:p>
        </p:txBody>
      </p:sp>
      <p:pic>
        <p:nvPicPr>
          <p:cNvPr id="21505" name="Рисунок 28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524000" y="1371600"/>
            <a:ext cx="6232415" cy="518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400" smtClean="0">
                <a:latin typeface="Monotype Corsiva" pitchFamily="66" charset="0"/>
              </a:rPr>
              <a:t>Последовательность подрезания заготовки</a:t>
            </a:r>
          </a:p>
        </p:txBody>
      </p:sp>
      <p:pic>
        <p:nvPicPr>
          <p:cNvPr id="20481" name="Рисунок 51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914400" y="1752600"/>
            <a:ext cx="7162800" cy="43762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6019800"/>
            <a:ext cx="927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 i="1">
                <a:solidFill>
                  <a:srgbClr val="000000"/>
                </a:solidFill>
                <a:cs typeface="Times New Roman" pitchFamily="18" charset="0"/>
              </a:rPr>
              <a:t>а 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— подрезание торцов; </a:t>
            </a:r>
            <a:r>
              <a:rPr lang="ru-RU" sz="2800" i="1">
                <a:solidFill>
                  <a:srgbClr val="000000"/>
                </a:solidFill>
                <a:cs typeface="Times New Roman" pitchFamily="18" charset="0"/>
              </a:rPr>
              <a:t>б— 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срезание части заготовки</a:t>
            </a:r>
            <a:endParaRPr lang="ru-RU" sz="36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eaLnBrk="1" hangingPunct="1"/>
            <a:r>
              <a:rPr lang="ru-RU" smtClean="0"/>
              <a:t/>
            </a:r>
            <a:br>
              <a:rPr lang="ru-RU" smtClean="0"/>
            </a:br>
            <a:r>
              <a:rPr lang="ru-RU" sz="10700" b="1" smtClean="0">
                <a:latin typeface="Monotype Corsiva" pitchFamily="66" charset="0"/>
              </a:rPr>
              <a:t>Закрепление пройденного: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10700" b="1" dirty="0" smtClean="0">
                <a:latin typeface="Monotype Corsiva" pitchFamily="66" charset="0"/>
              </a:rPr>
              <a:t>Устройство токарного станка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8800" b="1" dirty="0" smtClean="0">
                <a:latin typeface="Monotype Corsiva" pitchFamily="66" charset="0"/>
              </a:rPr>
              <a:t>Приспособления для закрепления и обработки заготовок на станке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9800" b="1" dirty="0" smtClean="0">
                <a:latin typeface="Monotype Corsiva" pitchFamily="66" charset="0"/>
              </a:rPr>
              <a:t>Подготовка заготовки и станка к точению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8800" b="1" dirty="0" smtClean="0">
                <a:latin typeface="Monotype Corsiva" pitchFamily="66" charset="0"/>
              </a:rPr>
              <a:t>Какие стамески используются при черновой и чистовой обработке?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400" b="1" smtClean="0">
                <a:latin typeface="Monotype Corsiva" pitchFamily="66" charset="0"/>
              </a:rPr>
              <a:t>Передняя бабка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79797" y="1524000"/>
            <a:ext cx="8659403" cy="5207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i="1" smtClean="0">
                <a:latin typeface="Monotype Corsiva" pitchFamily="66" charset="0"/>
              </a:rPr>
              <a:t>Что это?</a:t>
            </a:r>
            <a:endParaRPr lang="ru-RU" sz="600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752600" y="1371600"/>
            <a:ext cx="5832004" cy="4912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smtClean="0">
                <a:latin typeface="Monotype Corsiva" pitchFamily="66" charset="0"/>
              </a:rPr>
              <a:t>Задняя бабка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52399" y="1219199"/>
            <a:ext cx="8839201" cy="4982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i="1" smtClean="0">
                <a:latin typeface="Monotype Corsiva" pitchFamily="66" charset="0"/>
              </a:rPr>
              <a:t>Что это?</a:t>
            </a:r>
            <a:endParaRPr lang="ru-RU" sz="600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752600" y="1295400"/>
            <a:ext cx="5410200" cy="4790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smtClean="0">
                <a:latin typeface="Monotype Corsiva" pitchFamily="66" charset="0"/>
              </a:rPr>
              <a:t>Подручник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523999" y="1295400"/>
            <a:ext cx="7378959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i="1" smtClean="0">
                <a:latin typeface="Monotype Corsiva" pitchFamily="66" charset="0"/>
              </a:rPr>
              <a:t>Что это?</a:t>
            </a:r>
            <a:endParaRPr lang="ru-RU" sz="600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81000" y="1905000"/>
            <a:ext cx="2713673" cy="2819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3200400" y="1295400"/>
            <a:ext cx="3178048" cy="3505200"/>
          </a:xfrm>
          <a:prstGeom prst="roundRect">
            <a:avLst>
              <a:gd name="adj" fmla="val 3968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6781800" y="2438400"/>
            <a:ext cx="1892968" cy="1828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pPr eaLnBrk="1" hangingPunct="1"/>
            <a:r>
              <a:rPr lang="ru-RU" sz="11500" smtClean="0">
                <a:latin typeface="Monotype Corsiva" pitchFamily="66" charset="0"/>
              </a:rPr>
              <a:t>Подготовка </a:t>
            </a:r>
            <a:r>
              <a:rPr lang="ru-RU" sz="8000" smtClean="0">
                <a:latin typeface="Monotype Corsiva" pitchFamily="66" charset="0"/>
              </a:rPr>
              <a:t>заготовки и станка к точению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108</Words>
  <PresentationFormat>Экран (4:3)</PresentationFormat>
  <Paragraphs>35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Monotype Corsiva</vt:lpstr>
      <vt:lpstr>Office Theme</vt:lpstr>
      <vt:lpstr> ТЕХНОЛОГИЯ ТОЧЕНИЯ</vt:lpstr>
      <vt:lpstr>Что это?</vt:lpstr>
      <vt:lpstr>Передняя бабка</vt:lpstr>
      <vt:lpstr>Что это?</vt:lpstr>
      <vt:lpstr>Задняя бабка</vt:lpstr>
      <vt:lpstr>Что это?</vt:lpstr>
      <vt:lpstr>Подручник</vt:lpstr>
      <vt:lpstr>Что это?</vt:lpstr>
      <vt:lpstr>Подготовка заготовки и станка к точению</vt:lpstr>
      <vt:lpstr>Закрепление короткой заготовки</vt:lpstr>
      <vt:lpstr>Закрепление длинной заготовки</vt:lpstr>
      <vt:lpstr>Токарные стамески </vt:lpstr>
      <vt:lpstr>Полукруглая</vt:lpstr>
      <vt:lpstr>Косая</vt:lpstr>
      <vt:lpstr>Крючковая или ложечная</vt:lpstr>
      <vt:lpstr>Прямая</vt:lpstr>
      <vt:lpstr>Фасонная</vt:lpstr>
      <vt:lpstr>Черновое обтачивание цилиндра заготовки</vt:lpstr>
      <vt:lpstr>Чистовое обтачивание цилиндра заготовки</vt:lpstr>
      <vt:lpstr>Проверка размеров</vt:lpstr>
      <vt:lpstr>Зачистка неровностей</vt:lpstr>
      <vt:lpstr>Последовательность подрезания заготовки</vt:lpstr>
      <vt:lpstr> Закрепление пройденного:  </vt:lpstr>
      <vt:lpstr> Устройство токарного станка  </vt:lpstr>
      <vt:lpstr> Приспособления для закрепления и обработки заготовок на станке </vt:lpstr>
      <vt:lpstr> Подготовка заготовки и станка к точению </vt:lpstr>
      <vt:lpstr> Какие стамески используются при черновой и чистовой обработке?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УСТРОЙСТВО СТД-120М. ТЕХНОЛОГИЯ ТОЧЕНИЯ</dc:title>
  <dc:creator>Sergey</dc:creator>
  <cp:lastModifiedBy>BSV</cp:lastModifiedBy>
  <cp:revision>17</cp:revision>
  <dcterms:modified xsi:type="dcterms:W3CDTF">2019-11-11T15:18:24Z</dcterms:modified>
</cp:coreProperties>
</file>