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2" r:id="rId3"/>
    <p:sldId id="257" r:id="rId4"/>
    <p:sldId id="265" r:id="rId5"/>
    <p:sldId id="266" r:id="rId6"/>
    <p:sldId id="295" r:id="rId7"/>
    <p:sldId id="294" r:id="rId8"/>
    <p:sldId id="263" r:id="rId9"/>
    <p:sldId id="287" r:id="rId10"/>
    <p:sldId id="262" r:id="rId11"/>
    <p:sldId id="298" r:id="rId12"/>
    <p:sldId id="302" r:id="rId13"/>
    <p:sldId id="307" r:id="rId14"/>
    <p:sldId id="299" r:id="rId15"/>
    <p:sldId id="304" r:id="rId16"/>
    <p:sldId id="306" r:id="rId17"/>
    <p:sldId id="308" r:id="rId18"/>
    <p:sldId id="309" r:id="rId19"/>
    <p:sldId id="296" r:id="rId20"/>
    <p:sldId id="286" r:id="rId21"/>
    <p:sldId id="29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54" autoAdjust="0"/>
  </p:normalViewPr>
  <p:slideViewPr>
    <p:cSldViewPr>
      <p:cViewPr>
        <p:scale>
          <a:sx n="75" d="100"/>
          <a:sy n="75" d="100"/>
        </p:scale>
        <p:origin x="-101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4;&#1083;&#1077;&#1089;&#1103;\Documents\&#1083;&#1080;&#1095;&#1085;&#1099;&#1077;%20&#1076;&#1086;&#1082;&#1091;&#1084;&#1077;&#1085;&#1090;&#1099;\&#1059;&#1095;&#1080;&#1090;&#1077;&#1083;&#1100;%20&#1075;&#1086;&#1076;&#1072;%202014\&#1052;&#1086;&#1081;%20&#1091;&#1088;&#1086;&#1082;%204\Zastavka-_V_gostyah_u_skazki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4;&#1083;&#1077;&#1089;&#1103;\Documents\&#1083;&#1080;&#1095;&#1085;&#1099;&#1077;%20&#1076;&#1086;&#1082;&#1091;&#1084;&#1077;&#1085;&#1090;&#1099;\&#1059;&#1095;&#1080;&#1090;&#1077;&#1083;&#1100;%20&#1075;&#1086;&#1076;&#1072;%202014\&#1052;&#1086;&#1081;%20&#1091;&#1088;&#1086;&#1082;%204\003_Zvuki%20Prirodi%20-%20Kuvshinki.mp3" TargetMode="Externa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928794" y="2000240"/>
            <a:ext cx="4857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00232" y="857232"/>
            <a:ext cx="53005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 гостях у сказки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2" name="Picture 3" descr="jlgbook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2214554"/>
            <a:ext cx="3182942" cy="318294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4" name="Zastavka-_V_gostyah_u_skazk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143768" y="5286388"/>
            <a:ext cx="661990" cy="661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3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Проблема дыхания</a:t>
            </a:r>
            <a:r>
              <a:rPr lang="ru-RU" sz="32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или почему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 лягушки постоянно </a:t>
            </a:r>
            <a:r>
              <a:rPr lang="ru-RU" sz="32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колеблется рот?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00232" y="714356"/>
            <a:ext cx="4500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Содержимое 12" descr="http://topreferat.znate.ru/pars_docs/refs/51/50731/50731_html_6165d884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500174"/>
            <a:ext cx="3467096" cy="28736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6" descr="0_0604010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643438" y="1500174"/>
            <a:ext cx="3786214" cy="27536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Равнобедренный треугольник 7"/>
          <p:cNvSpPr/>
          <p:nvPr/>
        </p:nvSpPr>
        <p:spPr>
          <a:xfrm>
            <a:off x="928662" y="1571612"/>
            <a:ext cx="571504" cy="571504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1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4643438" y="1500174"/>
            <a:ext cx="571504" cy="571504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2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500034" y="5929330"/>
            <a:ext cx="571504" cy="571504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3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2" name="Picture 4" descr="Безымянны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4071942"/>
            <a:ext cx="5227231" cy="25003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7" descr="Безымянный"/>
          <p:cNvPicPr>
            <a:picLocks noChangeAspect="1" noChangeArrowheads="1"/>
          </p:cNvPicPr>
          <p:nvPr/>
        </p:nvPicPr>
        <p:blipFill>
          <a:blip r:embed="rId6" cstate="print"/>
          <a:srcRect l="63740" r="1841" b="6319"/>
          <a:stretch>
            <a:fillRect/>
          </a:stretch>
        </p:blipFill>
        <p:spPr bwMode="auto">
          <a:xfrm>
            <a:off x="1000100" y="4572008"/>
            <a:ext cx="1928826" cy="18573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Равнобедренный треугольник 16"/>
          <p:cNvSpPr/>
          <p:nvPr/>
        </p:nvSpPr>
        <p:spPr>
          <a:xfrm>
            <a:off x="8215338" y="5929330"/>
            <a:ext cx="571504" cy="571504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4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проблема - высыхание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00232" y="714356"/>
            <a:ext cx="4500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8" descr="озёрная лягушка&#10;---------&#10; (click to open in full-screen mode)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3153" y="1600200"/>
            <a:ext cx="6057694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Лягушкины</a:t>
            </a:r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вопросы</a:t>
            </a:r>
            <a:r>
              <a:rPr lang="en-US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I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2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3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4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5</a:t>
                      </a:r>
                      <a:endParaRPr lang="ru-RU" sz="4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000232" y="714356"/>
            <a:ext cx="4500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224" y="3500438"/>
            <a:ext cx="70723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Верное утверждение – «+»</a:t>
            </a:r>
          </a:p>
          <a:p>
            <a:r>
              <a:rPr lang="ru-RU" sz="3600" dirty="0" smtClean="0">
                <a:solidFill>
                  <a:schemeClr val="bg1"/>
                </a:solidFill>
              </a:rPr>
              <a:t>Неверное утверждение – «-»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7" name="Picture 10" descr="frog2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4143380"/>
            <a:ext cx="1358900" cy="1704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Проверка</a:t>
            </a:r>
            <a:r>
              <a:rPr lang="en-US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I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1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2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3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4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5</a:t>
                      </a:r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-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+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-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+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-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000232" y="714356"/>
            <a:ext cx="4500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0" descr="frog2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4214818"/>
            <a:ext cx="1358900" cy="1704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6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 проблема - движение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00232" y="714356"/>
            <a:ext cx="4500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Object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1571612"/>
            <a:ext cx="4038600" cy="17300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Object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357818" y="3643314"/>
            <a:ext cx="3046413" cy="2101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Object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2714612" y="1714488"/>
            <a:ext cx="1658938" cy="44640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Равнобедренный треугольник 13"/>
          <p:cNvSpPr/>
          <p:nvPr/>
        </p:nvSpPr>
        <p:spPr>
          <a:xfrm>
            <a:off x="2786050" y="5643578"/>
            <a:ext cx="571504" cy="571504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3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8001024" y="2714620"/>
            <a:ext cx="571504" cy="571504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4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5429256" y="5072074"/>
            <a:ext cx="571504" cy="571504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5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2" name="Picture 2" descr="C:\Users\Олеся\Pictures\конечности лягушки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 cstate="print"/>
          <a:srcRect l="15212" t="25472" r="33491"/>
          <a:stretch>
            <a:fillRect/>
          </a:stretch>
        </p:blipFill>
        <p:spPr bwMode="auto">
          <a:xfrm>
            <a:off x="500034" y="1357298"/>
            <a:ext cx="2071702" cy="25241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Object 10"/>
          <p:cNvPicPr>
            <a:picLocks noChangeAspect="1" noChangeArrowheads="1"/>
          </p:cNvPicPr>
          <p:nvPr/>
        </p:nvPicPr>
        <p:blipFill>
          <a:blip r:embed="rId7" cstate="print"/>
          <a:srcRect t="48881" r="72784"/>
          <a:stretch>
            <a:fillRect/>
          </a:stretch>
        </p:blipFill>
        <p:spPr>
          <a:xfrm>
            <a:off x="571472" y="4214818"/>
            <a:ext cx="1990498" cy="2000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" name="Равнобедренный треугольник 19"/>
          <p:cNvSpPr/>
          <p:nvPr/>
        </p:nvSpPr>
        <p:spPr>
          <a:xfrm>
            <a:off x="571472" y="5715016"/>
            <a:ext cx="571504" cy="571504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2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2000232" y="3286124"/>
            <a:ext cx="571504" cy="571504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1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 проблема – защита от врага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00232" y="714356"/>
            <a:ext cx="4500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6" descr="безхвостые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50407" r="24884" b="50196"/>
          <a:stretch>
            <a:fillRect/>
          </a:stretch>
        </p:blipFill>
        <p:spPr>
          <a:xfrm>
            <a:off x="5214942" y="2032268"/>
            <a:ext cx="2928958" cy="36322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3" descr="1122980351_i_4347"/>
          <p:cNvPicPr>
            <a:picLocks noChangeAspect="1" noChangeArrowheads="1"/>
          </p:cNvPicPr>
          <p:nvPr/>
        </p:nvPicPr>
        <p:blipFill>
          <a:blip r:embed="rId4" cstate="print"/>
          <a:srcRect l="32812" t="34375" r="14062" b="15625"/>
          <a:stretch>
            <a:fillRect/>
          </a:stretch>
        </p:blipFill>
        <p:spPr>
          <a:xfrm>
            <a:off x="1285852" y="1285860"/>
            <a:ext cx="3214710" cy="2269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Равнобедренный треугольник 10"/>
          <p:cNvSpPr/>
          <p:nvPr/>
        </p:nvSpPr>
        <p:spPr>
          <a:xfrm>
            <a:off x="928662" y="5786454"/>
            <a:ext cx="571504" cy="571504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2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1357290" y="2928934"/>
            <a:ext cx="571504" cy="571504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1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5357818" y="5000636"/>
            <a:ext cx="571504" cy="571504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3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6" name="Содержимое 12" descr="http://topreferat.znate.ru/pars_docs/refs/51/50731/50731_html_6165d884.jpg"/>
          <p:cNvPicPr>
            <a:picLocks noGrp="1"/>
          </p:cNvPicPr>
          <p:nvPr>
            <p:ph sz="half" idx="1"/>
          </p:nvPr>
        </p:nvPicPr>
        <p:blipFill>
          <a:blip r:embed="rId5" cstate="print"/>
          <a:srcRect l="47051" r="5189" b="54594"/>
          <a:stretch>
            <a:fillRect/>
          </a:stretch>
        </p:blipFill>
        <p:spPr bwMode="auto">
          <a:xfrm>
            <a:off x="1357290" y="3857628"/>
            <a:ext cx="3000396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Лягушкины</a:t>
            </a:r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вопросы </a:t>
            </a:r>
            <a:r>
              <a:rPr lang="en-US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6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7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8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9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10</a:t>
                      </a:r>
                      <a:endParaRPr lang="ru-RU" sz="4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000232" y="714356"/>
            <a:ext cx="4500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224" y="3500438"/>
            <a:ext cx="70723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Верное утверждение – «+»</a:t>
            </a:r>
          </a:p>
          <a:p>
            <a:r>
              <a:rPr lang="ru-RU" sz="3600" dirty="0" smtClean="0">
                <a:solidFill>
                  <a:schemeClr val="bg1"/>
                </a:solidFill>
              </a:rPr>
              <a:t>Неверное утверждение – «-»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7" name="Picture 10" descr="frog2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4071942"/>
            <a:ext cx="1358900" cy="1704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Проверка</a:t>
            </a:r>
            <a:r>
              <a:rPr lang="en-US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II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6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7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8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9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10</a:t>
                      </a:r>
                      <a:endParaRPr lang="ru-RU" sz="4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+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-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+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-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FF0000"/>
                          </a:solidFill>
                        </a:rPr>
                        <a:t>-</a:t>
                      </a:r>
                      <a:endParaRPr lang="ru-RU" sz="4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000232" y="714356"/>
            <a:ext cx="4500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0" descr="frog2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4071942"/>
            <a:ext cx="1358900" cy="1704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параграф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36 проработать, заполнить опорный конспект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500034" y="2214554"/>
          <a:ext cx="8143932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5110"/>
                <a:gridCol w="2633671"/>
                <a:gridCol w="2805151"/>
              </a:tblGrid>
              <a:tr h="6572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Приспособления к жизни на суше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Синквейн</a:t>
                      </a:r>
                      <a:r>
                        <a:rPr lang="ru-RU" sz="2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на тему «Земноводные»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Приспособления к жизни в воде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590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9" name="Рисунок 8" descr="C:\Users\Олеся\Desktop\Учитель года 2014\изображения лягушек\!!!Лягушки_worldofchildren.ru!!!\Лягушки_0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4500570"/>
            <a:ext cx="189864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Отношение к  уроку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урок мне понравился, был интересен, я был  активен, узнал новое для себя;</a:t>
            </a:r>
          </a:p>
          <a:p>
            <a:pPr algn="just">
              <a:buNone/>
            </a:pP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None/>
            </a:pP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–я удовлетворён уроком, он раскрыл мои  знания, я по-новому взглянул на уже известные вещи, я был уверен, работал хорошо;</a:t>
            </a:r>
          </a:p>
          <a:p>
            <a:pPr algn="just">
              <a:buNone/>
            </a:pP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–  я недоволен уроком (урок скучен, ничего нового, чувствовал себя неуверенно, работал мало).</a:t>
            </a:r>
          </a:p>
          <a:p>
            <a:endParaRPr lang="ru-RU" sz="4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57158" y="4500570"/>
            <a:ext cx="714380" cy="64294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85720" y="2714620"/>
            <a:ext cx="714380" cy="64294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85720" y="1142984"/>
            <a:ext cx="714380" cy="64294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928794" y="2000240"/>
            <a:ext cx="4857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2" name="Picture 6" descr="Царевна-лягушка"/>
          <p:cNvPicPr>
            <a:picLocks noChangeAspect="1" noChangeArrowheads="1"/>
          </p:cNvPicPr>
          <p:nvPr/>
        </p:nvPicPr>
        <p:blipFill>
          <a:blip r:embed="rId3" cstate="print"/>
          <a:srcRect l="-624" t="31951" b="-237"/>
          <a:stretch>
            <a:fillRect/>
          </a:stretch>
        </p:blipFill>
        <p:spPr bwMode="auto">
          <a:xfrm>
            <a:off x="2357422" y="1142984"/>
            <a:ext cx="4643470" cy="46434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6" y="-9525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Оценка за урок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11 и более – «5»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8-10 баллов – «4»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5-7 баллов – «3»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Менее 5 баллов – не может быть!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3" descr="жаба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643050"/>
            <a:ext cx="4038600" cy="3092053"/>
          </a:xfrm>
          <a:prstGeom prst="rect">
            <a:avLst/>
          </a:prstGeom>
          <a:noFill/>
          <a:ln w="38100">
            <a:solidFill>
              <a:srgbClr val="669900"/>
            </a:solidFill>
            <a:miter lim="800000"/>
            <a:headEnd/>
            <a:tailEnd/>
          </a:ln>
        </p:spPr>
      </p:pic>
      <p:pic>
        <p:nvPicPr>
          <p:cNvPr id="10" name="Picture 10" descr="frog2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4286256"/>
            <a:ext cx="1358900" cy="1704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5" descr="frog_01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214422"/>
            <a:ext cx="7286677" cy="485778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Овальная выноска 9"/>
          <p:cNvSpPr/>
          <p:nvPr/>
        </p:nvSpPr>
        <p:spPr>
          <a:xfrm>
            <a:off x="4071934" y="1000108"/>
            <a:ext cx="2857520" cy="2143140"/>
          </a:xfrm>
          <a:prstGeom prst="wedgeEllipseCallout">
            <a:avLst>
              <a:gd name="adj1" fmla="val -31500"/>
              <a:gd name="adj2" fmla="val 106352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До свидания, ребята!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pic>
        <p:nvPicPr>
          <p:cNvPr id="11" name="Picture 8" descr="озёрная лягушка&#10;---------&#10; (click to open in full-screen mode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714356"/>
            <a:ext cx="7363919" cy="55007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85786" y="1071546"/>
            <a:ext cx="7715304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  <a:latin typeface="Verdana" pitchFamily="34" charset="0"/>
              </a:rPr>
              <a:t>Земноводные </a:t>
            </a:r>
          </a:p>
          <a:p>
            <a:endParaRPr lang="ru-RU" sz="3200" b="1" i="1" dirty="0" smtClean="0">
              <a:solidFill>
                <a:schemeClr val="bg1"/>
              </a:solidFill>
              <a:latin typeface="Verdana" pitchFamily="34" charset="0"/>
            </a:endParaRPr>
          </a:p>
          <a:p>
            <a:r>
              <a:rPr lang="ru-RU" sz="3200" b="1" i="1" dirty="0" smtClean="0">
                <a:solidFill>
                  <a:schemeClr val="bg1"/>
                </a:solidFill>
                <a:latin typeface="Verdana" pitchFamily="34" charset="0"/>
              </a:rPr>
              <a:t>– 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русское слово, содержит в себе название сред, где обитают эти животные.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solidFill>
                  <a:schemeClr val="bg1"/>
                </a:solidFill>
                <a:latin typeface="Verdana" pitchFamily="34" charset="0"/>
              </a:rPr>
              <a:t>Амфибии</a:t>
            </a:r>
          </a:p>
          <a:p>
            <a:endParaRPr lang="ru-RU" sz="2800" b="1" i="1" dirty="0" smtClean="0">
              <a:solidFill>
                <a:schemeClr val="bg1"/>
              </a:solidFill>
              <a:latin typeface="Verdana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bg1"/>
                </a:solidFill>
                <a:latin typeface="Verdana" pitchFamily="34" charset="0"/>
              </a:rPr>
              <a:t>– 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греческое слово “ </a:t>
            </a:r>
            <a:r>
              <a:rPr lang="ru-RU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двоякоживущие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греч. </a:t>
            </a:r>
            <a:r>
              <a:rPr lang="ru-RU" sz="2800" i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amphibios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 </a:t>
            </a:r>
            <a:r>
              <a:rPr lang="ru-RU" sz="2800" i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amphi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"с обеих сторон" и </a:t>
            </a:r>
            <a:r>
              <a:rPr lang="ru-RU" sz="2800" i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bios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"живущий" </a:t>
            </a:r>
            <a:r>
              <a:rPr lang="ru-RU" b="1" i="1" dirty="0" smtClean="0">
                <a:solidFill>
                  <a:schemeClr val="bg1"/>
                </a:solidFill>
                <a:latin typeface="Verdana" pitchFamily="34" charset="0"/>
              </a:rPr>
              <a:t>).  </a:t>
            </a:r>
          </a:p>
          <a:p>
            <a:endParaRPr lang="ru-RU" b="1" i="1" dirty="0" smtClean="0">
              <a:solidFill>
                <a:schemeClr val="bg1"/>
              </a:solidFill>
              <a:latin typeface="Verdana" pitchFamily="34" charset="0"/>
            </a:endParaRPr>
          </a:p>
          <a:p>
            <a:endParaRPr lang="ru-RU" b="1" i="1" dirty="0" smtClean="0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42910" y="928670"/>
            <a:ext cx="764386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800" b="1" kern="10" dirty="0" smtClean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kern="1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 УРОКА:</a:t>
            </a:r>
          </a:p>
          <a:p>
            <a:pPr algn="ctr"/>
            <a:r>
              <a:rPr lang="ru-RU" sz="4800" b="1" kern="1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«Класс Земноводные, </a:t>
            </a:r>
          </a:p>
          <a:p>
            <a:pPr algn="ctr"/>
            <a:r>
              <a:rPr lang="ru-RU" sz="4800" b="1" kern="1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или Амфибии.</a:t>
            </a:r>
          </a:p>
          <a:p>
            <a:pPr algn="ctr"/>
            <a:r>
              <a:rPr lang="ru-RU" sz="4800" b="1" kern="1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Внешнее строение и среда обитания»</a:t>
            </a:r>
            <a:endParaRPr lang="ru-RU" sz="4800" b="1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4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выяснить, как среда обитания повлияла на внешний вид лягушки.</a:t>
            </a:r>
            <a:endParaRPr lang="ru-RU" sz="4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857232"/>
            <a:ext cx="400058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 урока: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16" descr="SCI0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3643314"/>
            <a:ext cx="338455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План урока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Ты  мне -  я  тебе</a:t>
            </a:r>
          </a:p>
          <a:p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Марафон «Вопрос - ответ»</a:t>
            </a:r>
          </a:p>
          <a:p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Лягушкины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вопросы </a:t>
            </a:r>
            <a:r>
              <a:rPr lang="en-US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Марафон «Вопрос-ответ» (продолжение)</a:t>
            </a:r>
          </a:p>
          <a:p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Лягушкины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вопросы</a:t>
            </a:r>
            <a:r>
              <a:rPr lang="en-US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II</a:t>
            </a:r>
            <a:endParaRPr lang="ru-RU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5. Подведение итогов</a:t>
            </a:r>
          </a:p>
        </p:txBody>
      </p:sp>
      <p:pic>
        <p:nvPicPr>
          <p:cNvPr id="10" name="Picture 16" descr="SCI0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3857628"/>
            <a:ext cx="338455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526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Индивидуальная работа – ответ на вопрос.</a:t>
            </a:r>
          </a:p>
          <a:p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Работа в парах – ответить на вопрос соседу по парте</a:t>
            </a:r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Обсудить свои вопросы в группе.</a:t>
            </a:r>
            <a:endParaRPr lang="ru-RU" sz="4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16626" y="857232"/>
            <a:ext cx="50093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  мне -  я  тебе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003_Zvuki Prirodi - Kuvshink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143768" y="4948246"/>
            <a:ext cx="857256" cy="857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28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315324" y="857232"/>
            <a:ext cx="281198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Марафон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2071678"/>
            <a:ext cx="73581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«Вопрос - ответ»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6" descr="древозалз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3143248"/>
            <a:ext cx="3518832" cy="30003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746</TotalTime>
  <Words>365</Words>
  <Application>Microsoft Office PowerPoint</Application>
  <PresentationFormat>Экран (4:3)</PresentationFormat>
  <Paragraphs>114</Paragraphs>
  <Slides>21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План урока</vt:lpstr>
      <vt:lpstr>Слайд 8</vt:lpstr>
      <vt:lpstr>Слайд 9</vt:lpstr>
      <vt:lpstr>Проблема дыхания, или почему у лягушки постоянно колеблется рот?</vt:lpstr>
      <vt:lpstr>2 проблема - высыхание</vt:lpstr>
      <vt:lpstr>Лягушкины вопросы I</vt:lpstr>
      <vt:lpstr>Проверка I</vt:lpstr>
      <vt:lpstr>3 проблема - движение</vt:lpstr>
      <vt:lpstr>4 проблема – защита от врага</vt:lpstr>
      <vt:lpstr>Лягушкины вопросы II</vt:lpstr>
      <vt:lpstr>Проверка II</vt:lpstr>
      <vt:lpstr> Домашнее задание параграф 36 проработать, заполнить опорный конспект</vt:lpstr>
      <vt:lpstr>Отношение к  уроку</vt:lpstr>
      <vt:lpstr>Оценка за урок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Олеся</cp:lastModifiedBy>
  <cp:revision>87</cp:revision>
  <dcterms:modified xsi:type="dcterms:W3CDTF">2018-11-12T11:09:19Z</dcterms:modified>
</cp:coreProperties>
</file>