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2" r:id="rId8"/>
    <p:sldId id="263" r:id="rId9"/>
    <p:sldId id="27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721614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1524000"/>
            <a:ext cx="7162800" cy="1905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quarter" idx="2"/>
          </p:nvPr>
        </p:nvSpPr>
        <p:spPr>
          <a:xfrm>
            <a:off x="1828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962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589AD40-7297-4AE1-B655-792A5C98E9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8305D-6301-4EF1-BF8A-30B133A619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609600"/>
            <a:ext cx="1943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609600"/>
            <a:ext cx="5676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9D384-2789-4C57-8922-3AD4AA372D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5A79D-C97B-4AC3-8EBA-6BE076BCBD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4B1E3-BBF9-4F56-BD1E-49CC2B0169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3E117-F3A3-4F86-966A-8B221D4E5F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CF137-DA1A-4F88-8818-1938329FFD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FE0F0-2240-4338-91D4-113446BE72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BA754-7FAC-4752-9453-BCF36006BD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342BF-E566-4D73-922A-F27498B384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B230F-CFFB-4CA6-9648-EE7094E757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8915400" cy="6858000"/>
            <a:chOff x="0" y="0"/>
            <a:chExt cx="5616" cy="4320"/>
          </a:xfrm>
        </p:grpSpPr>
        <p:pic>
          <p:nvPicPr>
            <p:cNvPr id="1026" name="Picture 2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1136" cy="4320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  <a:effectLst/>
          </p:spPr>
        </p:pic>
        <p:sp>
          <p:nvSpPr>
            <p:cNvPr id="1027" name="Rectangle 3"/>
            <p:cNvSpPr>
              <a:spLocks noChangeArrowheads="1"/>
            </p:cNvSpPr>
            <p:nvPr/>
          </p:nvSpPr>
          <p:spPr bwMode="white">
            <a:xfrm>
              <a:off x="576" y="1152"/>
              <a:ext cx="5040" cy="2736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3C6B3E92-8F06-4D76-9419-B3B5D526EC1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Как решать задачи на </a:t>
            </a:r>
            <a:br>
              <a:rPr lang="ru-RU" sz="48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</a:br>
            <a:r>
              <a:rPr lang="ru-RU" sz="48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переливание?</a:t>
            </a:r>
            <a:endParaRPr lang="ru-RU" sz="4800" b="1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4953000"/>
            <a:ext cx="5105400" cy="990600"/>
          </a:xfrm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Божков Павел, ученик 5а класса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МБОУ «</a:t>
            </a:r>
            <a:r>
              <a:rPr lang="ru-RU" altLang="ru-RU" sz="2000" b="1" dirty="0" err="1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Чечеульская</a:t>
            </a:r>
            <a:r>
              <a:rPr lang="ru-RU" altLang="ru-RU" sz="20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СОШ»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14800" y="6096000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2015 г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810000" y="228600"/>
            <a:ext cx="478606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thickThin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Для решения задачи будем вычерчивать 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бильярдную траекторию шара.  </a:t>
            </a:r>
            <a:endParaRPr lang="ru-RU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200" y="5638800"/>
            <a:ext cx="8064896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По горизонтали отложено количество молока в 5-литровом сосуде в любой момент времени, а по вертикали — та же величина для 3-литрового сосуда. 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7" name="Группа 39"/>
          <p:cNvGrpSpPr/>
          <p:nvPr/>
        </p:nvGrpSpPr>
        <p:grpSpPr>
          <a:xfrm>
            <a:off x="950733" y="1772816"/>
            <a:ext cx="6827427" cy="3743891"/>
            <a:chOff x="262505" y="1467441"/>
            <a:chExt cx="7595642" cy="4797481"/>
          </a:xfrm>
        </p:grpSpPr>
        <p:grpSp>
          <p:nvGrpSpPr>
            <p:cNvPr id="18" name="Группа 27"/>
            <p:cNvGrpSpPr/>
            <p:nvPr/>
          </p:nvGrpSpPr>
          <p:grpSpPr>
            <a:xfrm>
              <a:off x="928662" y="2000240"/>
              <a:ext cx="6929485" cy="3375446"/>
              <a:chOff x="1000100" y="1982381"/>
              <a:chExt cx="6929485" cy="3375446"/>
            </a:xfrm>
          </p:grpSpPr>
          <p:sp>
            <p:nvSpPr>
              <p:cNvPr id="2" name="Равнобедренный треугольник 1"/>
              <p:cNvSpPr/>
              <p:nvPr/>
            </p:nvSpPr>
            <p:spPr>
              <a:xfrm>
                <a:off x="1000100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Равнобедренный треугольник 2"/>
              <p:cNvSpPr/>
              <p:nvPr/>
            </p:nvSpPr>
            <p:spPr>
              <a:xfrm>
                <a:off x="2067626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Равнобедренный треугольник 3"/>
              <p:cNvSpPr/>
              <p:nvPr/>
            </p:nvSpPr>
            <p:spPr>
              <a:xfrm>
                <a:off x="3135153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Равнобедренный треугольник 4"/>
              <p:cNvSpPr/>
              <p:nvPr/>
            </p:nvSpPr>
            <p:spPr>
              <a:xfrm>
                <a:off x="4202679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Равнобедренный треугольник 5"/>
              <p:cNvSpPr/>
              <p:nvPr/>
            </p:nvSpPr>
            <p:spPr>
              <a:xfrm>
                <a:off x="5270205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1533863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2601390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3668916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4736442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5803969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2067626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3135153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02679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5270205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6337732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9" name="Прямая соединительная линия 18"/>
              <p:cNvCxnSpPr>
                <a:stCxn id="13" idx="0"/>
              </p:cNvCxnSpPr>
              <p:nvPr/>
            </p:nvCxnSpPr>
            <p:spPr>
              <a:xfrm rot="16200000" flipH="1">
                <a:off x="5256558" y="-672788"/>
                <a:ext cx="17858" cy="532819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>
                <a:stCxn id="6" idx="4"/>
              </p:cNvCxnSpPr>
              <p:nvPr/>
            </p:nvCxnSpPr>
            <p:spPr>
              <a:xfrm rot="5400000" flipH="1" flipV="1">
                <a:off x="5419147" y="2918825"/>
                <a:ext cx="3357586" cy="15204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Прямоугольник 29"/>
            <p:cNvSpPr/>
            <p:nvPr/>
          </p:nvSpPr>
          <p:spPr>
            <a:xfrm>
              <a:off x="983497" y="3681974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464159" y="2666979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024931" y="1467441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3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62505" y="5214951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0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691265" y="5357826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762835" y="5357826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834405" y="5357826"/>
              <a:ext cx="490783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3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 flipH="1">
              <a:off x="4944914" y="5357826"/>
              <a:ext cx="555780" cy="9070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 flipH="1">
              <a:off x="5929322" y="5357826"/>
              <a:ext cx="555780" cy="9070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solidFill>
                    <a:schemeClr val="bg1">
                      <a:lumMod val="1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5</a:t>
              </a:r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857224" y="4857760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71538" y="5072074"/>
            <a:ext cx="5286412" cy="158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Таблица 47"/>
          <p:cNvGraphicFramePr>
            <a:graphicFrameLocks noGrp="1"/>
          </p:cNvGraphicFramePr>
          <p:nvPr/>
        </p:nvGraphicFramePr>
        <p:xfrm>
          <a:off x="2743203" y="304800"/>
          <a:ext cx="6095997" cy="11074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27432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pSp>
        <p:nvGrpSpPr>
          <p:cNvPr id="18" name="Группа 27"/>
          <p:cNvGrpSpPr/>
          <p:nvPr/>
        </p:nvGrpSpPr>
        <p:grpSpPr>
          <a:xfrm>
            <a:off x="1043608" y="1700808"/>
            <a:ext cx="6929485" cy="3375446"/>
            <a:chOff x="1000100" y="1982381"/>
            <a:chExt cx="6929485" cy="3375446"/>
          </a:xfrm>
        </p:grpSpPr>
        <p:sp>
          <p:nvSpPr>
            <p:cNvPr id="41" name="Равнобедренный треугольник 40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Равнобедренный треугольник 43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Равнобедренный треугольник 44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Равнобедренный треугольник 49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Равнобедренный треугольник 51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внобедренный треугольник 52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Равнобедренный треугольник 54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Равнобедренный треугольник 55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Равнобедренный треугольник 56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0" name="Прямая соединительная линия 59"/>
            <p:cNvCxnSpPr>
              <a:stCxn id="55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>
              <a:stCxn id="45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32562E-7 L 0.57587 0.0018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143636" y="4857760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71538" y="5072074"/>
            <a:ext cx="5286412" cy="158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15" idx="0"/>
          </p:cNvCxnSpPr>
          <p:nvPr/>
        </p:nvCxnSpPr>
        <p:spPr>
          <a:xfrm rot="16200000" flipV="1">
            <a:off x="3939841" y="2582527"/>
            <a:ext cx="3286148" cy="1550070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743200" y="304800"/>
          <a:ext cx="6095997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3.10823E-6 L -0.17326 -0.48265 " pathEditMode="relative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500562" y="1571612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71538" y="5072074"/>
            <a:ext cx="5286412" cy="158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8" idx="0"/>
          </p:cNvCxnSpPr>
          <p:nvPr/>
        </p:nvCxnSpPr>
        <p:spPr>
          <a:xfrm rot="16200000" flipV="1">
            <a:off x="3925127" y="2647113"/>
            <a:ext cx="3286148" cy="1563774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2357422" y="2643182"/>
            <a:ext cx="3214710" cy="150019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2743203" y="304800"/>
          <a:ext cx="6095997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37558E-6 L -0.16528 0.472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3619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000364" y="4714884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71538" y="5072074"/>
            <a:ext cx="5286412" cy="158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8" idx="0"/>
            <a:endCxn id="15" idx="0"/>
          </p:cNvCxnSpPr>
          <p:nvPr/>
        </p:nvCxnSpPr>
        <p:spPr>
          <a:xfrm rot="16200000" flipV="1">
            <a:off x="3900191" y="2622177"/>
            <a:ext cx="3357586" cy="154220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0"/>
            <a:endCxn id="4" idx="2"/>
          </p:cNvCxnSpPr>
          <p:nvPr/>
        </p:nvCxnSpPr>
        <p:spPr>
          <a:xfrm flipH="1">
            <a:off x="3206591" y="1714488"/>
            <a:ext cx="1601289" cy="3375446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3" idx="4"/>
          </p:cNvCxnSpPr>
          <p:nvPr/>
        </p:nvCxnSpPr>
        <p:spPr>
          <a:xfrm flipH="1" flipV="1">
            <a:off x="2143108" y="2786058"/>
            <a:ext cx="1063482" cy="2303876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2743200" y="381000"/>
          <a:ext cx="6095997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4089E-6 L -0.11025 -0.29371 " pathEditMode="relative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2000232" y="2643182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>
            <a:endCxn id="17" idx="4"/>
          </p:cNvCxnSpPr>
          <p:nvPr/>
        </p:nvCxnSpPr>
        <p:spPr>
          <a:xfrm>
            <a:off x="2071670" y="2786058"/>
            <a:ext cx="5405026" cy="53579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8" idx="0"/>
            <a:endCxn id="15" idx="0"/>
          </p:cNvCxnSpPr>
          <p:nvPr/>
        </p:nvCxnSpPr>
        <p:spPr>
          <a:xfrm rot="16200000" flipV="1">
            <a:off x="3900191" y="2622177"/>
            <a:ext cx="3357586" cy="154220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0"/>
            <a:endCxn id="3" idx="4"/>
          </p:cNvCxnSpPr>
          <p:nvPr/>
        </p:nvCxnSpPr>
        <p:spPr>
          <a:xfrm flipH="1">
            <a:off x="3206590" y="1714488"/>
            <a:ext cx="1601290" cy="3375446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4" idx="2"/>
            <a:endCxn id="39" idx="1"/>
          </p:cNvCxnSpPr>
          <p:nvPr/>
        </p:nvCxnSpPr>
        <p:spPr>
          <a:xfrm flipH="1" flipV="1">
            <a:off x="2073465" y="2705953"/>
            <a:ext cx="1133126" cy="2383981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2743200" y="304800"/>
          <a:ext cx="6095997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-0.00069 L 0.55312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1714488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857224" y="371475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271462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164305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492919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507207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507207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7072330" y="2571744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>
            <a:stCxn id="13" idx="2"/>
          </p:cNvCxnSpPr>
          <p:nvPr/>
        </p:nvCxnSpPr>
        <p:spPr>
          <a:xfrm flipV="1">
            <a:off x="2139064" y="2787646"/>
            <a:ext cx="5290456" cy="51991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8" idx="0"/>
            <a:endCxn id="15" idx="0"/>
          </p:cNvCxnSpPr>
          <p:nvPr/>
        </p:nvCxnSpPr>
        <p:spPr>
          <a:xfrm rot="16200000" flipV="1">
            <a:off x="3900191" y="2622177"/>
            <a:ext cx="3357586" cy="154220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0"/>
            <a:endCxn id="4" idx="2"/>
          </p:cNvCxnSpPr>
          <p:nvPr/>
        </p:nvCxnSpPr>
        <p:spPr>
          <a:xfrm flipH="1">
            <a:off x="3206591" y="1714488"/>
            <a:ext cx="1601289" cy="3375446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4" idx="2"/>
            <a:endCxn id="13" idx="2"/>
          </p:cNvCxnSpPr>
          <p:nvPr/>
        </p:nvCxnSpPr>
        <p:spPr>
          <a:xfrm flipH="1" flipV="1">
            <a:off x="2139064" y="2839637"/>
            <a:ext cx="1067527" cy="2250297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V="1">
            <a:off x="6643701" y="2000240"/>
            <a:ext cx="1071570" cy="500065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 flipH="1">
            <a:off x="6715140" y="1071546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</a:rPr>
              <a:t>4</a:t>
            </a:r>
            <a:endParaRPr lang="ru-RU" sz="4000" b="1" cap="none" spc="0" dirty="0">
              <a:ln w="11430"/>
              <a:solidFill>
                <a:srgbClr val="FF0000"/>
              </a:solidFill>
            </a:endParaRPr>
          </a:p>
        </p:txBody>
      </p:sp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4114800" y="152400"/>
          <a:ext cx="4741331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8 л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3 -0.00069 L -0.04079 -0.147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27"/>
          <p:cNvGrpSpPr/>
          <p:nvPr/>
        </p:nvGrpSpPr>
        <p:grpSpPr>
          <a:xfrm>
            <a:off x="1071538" y="2675896"/>
            <a:ext cx="6929485" cy="3375446"/>
            <a:chOff x="1000100" y="1982381"/>
            <a:chExt cx="6929485" cy="3375446"/>
          </a:xfrm>
        </p:grpSpPr>
        <p:sp>
          <p:nvSpPr>
            <p:cNvPr id="2" name="Равнобедренный треугольник 1"/>
            <p:cNvSpPr/>
            <p:nvPr/>
          </p:nvSpPr>
          <p:spPr>
            <a:xfrm>
              <a:off x="1000100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2067626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3135153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>
              <a:off x="4202679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5270205" y="4232678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533863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2601390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3668916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4736442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5803969" y="3107529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067626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3135153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4202679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270205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6337732" y="1982381"/>
              <a:ext cx="1067526" cy="112514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>
              <a:stCxn id="13" idx="0"/>
            </p:cNvCxnSpPr>
            <p:nvPr/>
          </p:nvCxnSpPr>
          <p:spPr>
            <a:xfrm rot="16200000" flipH="1">
              <a:off x="5256558" y="-672788"/>
              <a:ext cx="17858" cy="53281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6" idx="4"/>
            </p:cNvCxnSpPr>
            <p:nvPr/>
          </p:nvCxnSpPr>
          <p:spPr>
            <a:xfrm rot="5400000" flipH="1" flipV="1">
              <a:off x="5419147" y="2918825"/>
              <a:ext cx="3357586" cy="15204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3276600" y="1600200"/>
            <a:ext cx="5638800" cy="400110"/>
          </a:xfrm>
          <a:prstGeom prst="rect">
            <a:avLst/>
          </a:prstGeom>
          <a:solidFill>
            <a:schemeClr val="tx2"/>
          </a:solidFill>
          <a:ln w="38100" cmpd="thickThin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В пятилитровом бидоне 4 л молока.</a:t>
            </a:r>
            <a:endParaRPr lang="ru-RU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57224" y="467616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67602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260445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5890606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603348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603348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603348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5087790" y="6033482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6072198" y="6033482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1430"/>
              <a:solidFill>
                <a:schemeClr val="bg1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786578" y="2604458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>
            <a:stCxn id="13" idx="2"/>
            <a:endCxn id="17" idx="4"/>
          </p:cNvCxnSpPr>
          <p:nvPr/>
        </p:nvCxnSpPr>
        <p:spPr>
          <a:xfrm>
            <a:off x="2139064" y="3801045"/>
            <a:ext cx="5337632" cy="0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8" idx="0"/>
            <a:endCxn id="15" idx="0"/>
          </p:cNvCxnSpPr>
          <p:nvPr/>
        </p:nvCxnSpPr>
        <p:spPr>
          <a:xfrm rot="16200000" flipV="1">
            <a:off x="3900191" y="3583585"/>
            <a:ext cx="3357586" cy="1542208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0"/>
            <a:endCxn id="4" idx="2"/>
          </p:cNvCxnSpPr>
          <p:nvPr/>
        </p:nvCxnSpPr>
        <p:spPr>
          <a:xfrm flipH="1">
            <a:off x="3206591" y="2675896"/>
            <a:ext cx="1601289" cy="3375446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4" idx="2"/>
          </p:cNvCxnSpPr>
          <p:nvPr/>
        </p:nvCxnSpPr>
        <p:spPr>
          <a:xfrm rot="5400000" flipH="1">
            <a:off x="1522912" y="4367663"/>
            <a:ext cx="2303876" cy="1063483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V="1">
            <a:off x="6643701" y="2961648"/>
            <a:ext cx="1071570" cy="500065"/>
          </a:xfrm>
          <a:prstGeom prst="straightConnector1">
            <a:avLst/>
          </a:prstGeom>
          <a:ln w="63500" cap="rnd">
            <a:solidFill>
              <a:srgbClr val="C00000"/>
            </a:solidFill>
            <a:bevel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 flipH="1">
            <a:off x="6715140" y="2032954"/>
            <a:ext cx="555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</a:rPr>
              <a:t>4</a:t>
            </a:r>
            <a:endParaRPr lang="ru-RU" sz="4000" b="1" cap="none" spc="0" dirty="0">
              <a:ln w="11430"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266700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Спасибо за внимание!</a:t>
            </a:r>
            <a:endParaRPr lang="ru-RU" sz="32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295400"/>
            <a:ext cx="7924800" cy="4524315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000000"/>
                </a:solidFill>
              </a:rPr>
              <a:t>Цель: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рассмотреть разные способы решения задач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на переливание и выделить универсальный способ.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800" u="sng" dirty="0" smtClean="0">
                <a:solidFill>
                  <a:srgbClr val="000000"/>
                </a:solidFill>
              </a:rPr>
              <a:t>Проблема: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решение задач на переливание.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800" u="sng" dirty="0" smtClean="0">
                <a:solidFill>
                  <a:srgbClr val="000000"/>
                </a:solidFill>
              </a:rPr>
              <a:t>Гипотеза: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существует универсальный способ решения задач на переливание.</a:t>
            </a:r>
          </a:p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6648" y="43934"/>
            <a:ext cx="6768752" cy="67403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Господин послал своего слугу в ближайший город купить 8 мер вина. Когда слуга, выполнив поручение, собирался домой, ему повстречался другой слуга, которого господин тоже послал за вином.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Сколько у тебя вина? — спрашивает второй слуга.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-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8 мер, — отвечает тот.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-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Мне тоже нужно купить вина.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Ты уже ничего не получишь, так как в городе больше вина нет, — заявляет первый.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Тогда второй слуга просит его поделиться с ним вином и показывает ему имеющиеся при нём два сосуда, один в 5, другой в 3 меры. </a:t>
            </a:r>
          </a:p>
          <a:p>
            <a:pPr marL="0" marR="0" lvl="0" indent="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Как произвести делёж при помощи этих трёх сосудов? (т. е. у каждого из слуг должно получиться ровно по 4 меры вина).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752600" y="1513106"/>
            <a:ext cx="7239000" cy="40934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Считается, что: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все сосуды без делений;</a:t>
            </a:r>
            <a:endParaRPr lang="ru-RU" sz="2400" dirty="0">
              <a:latin typeface="Georgia" pitchFamily="18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нельзя переливать жидкости "на глаз".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Разрешены  операции: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</a:rPr>
              <a:t> заполнение жидкостью одного сосуда до краев;</a:t>
            </a:r>
            <a:endParaRPr lang="ru-RU" sz="2400" dirty="0">
              <a:latin typeface="Georgia" pitchFamily="18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</a:rPr>
              <a:t>переливание жидкости в другой сосуд или выливание жидкости.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828800" y="1219200"/>
            <a:ext cx="6781800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Как используя 4-х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литров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ую кастрюлю и </a:t>
            </a: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5-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и литровую банку налить 3 литра воды из водопроводного крана?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438400" y="3276600"/>
            <a:ext cx="6477000" cy="29238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Наливаем кастрюлю.(4)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Переливаем воду из кастрюли в банку.(4)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Наливаем кастрюлю.(4)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Доливаем полную банку,(4+1)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и в кастрюле остается 3 литра воды.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228600"/>
            <a:ext cx="4380686" cy="707886"/>
          </a:xfrm>
          <a:prstGeom prst="rect">
            <a:avLst/>
          </a:prstGeom>
          <a:solidFill>
            <a:schemeClr val="tx1">
              <a:lumMod val="90000"/>
            </a:schemeClr>
          </a:solidFill>
          <a:ln w="38100"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</a:rPr>
              <a:t>Перебор вариантов</a:t>
            </a:r>
            <a:endParaRPr lang="ru-RU" sz="4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28800" y="304800"/>
            <a:ext cx="4286815" cy="707886"/>
          </a:xfrm>
          <a:prstGeom prst="rect">
            <a:avLst/>
          </a:prstGeom>
          <a:solidFill>
            <a:schemeClr val="tx1">
              <a:lumMod val="90000"/>
            </a:schemeClr>
          </a:solidFill>
          <a:ln w="38100"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</a:rPr>
              <a:t>Табличный способ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52400"/>
            <a:ext cx="6400800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«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У нас есть большая бочка с медом. Мы дадим тебе меда, если ты сможешь с помощью двух сосудов вместимостью 3 л и 5 л налить себе 4 л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!»</a:t>
            </a:r>
            <a:endParaRPr lang="ru-RU" sz="24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71600" y="2286000"/>
          <a:ext cx="7467599" cy="2103120"/>
        </p:xfrm>
        <a:graphic>
          <a:graphicData uri="http://schemas.openxmlformats.org/drawingml/2006/table">
            <a:tbl>
              <a:tblPr/>
              <a:tblGrid>
                <a:gridCol w="1066577"/>
                <a:gridCol w="1066577"/>
                <a:gridCol w="1066577"/>
                <a:gridCol w="1066577"/>
                <a:gridCol w="1066577"/>
                <a:gridCol w="1067357"/>
                <a:gridCol w="106735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Ходы 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5л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3600" b="1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3л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4495800"/>
          <a:ext cx="8610596" cy="2103120"/>
        </p:xfrm>
        <a:graphic>
          <a:graphicData uri="http://schemas.openxmlformats.org/drawingml/2006/table">
            <a:tbl>
              <a:tblPr/>
              <a:tblGrid>
                <a:gridCol w="1096680"/>
                <a:gridCol w="948236"/>
                <a:gridCol w="948236"/>
                <a:gridCol w="948236"/>
                <a:gridCol w="948236"/>
                <a:gridCol w="949136"/>
                <a:gridCol w="949136"/>
                <a:gridCol w="911350"/>
                <a:gridCol w="911350"/>
              </a:tblGrid>
              <a:tr h="35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Ходы 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5л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3600" b="1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3л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314" name="Picture 2" descr="http://cs4308.vkontakte.ru/u36597158/-1/x_47e5a3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04800"/>
            <a:ext cx="2397395" cy="1800226"/>
          </a:xfrm>
          <a:prstGeom prst="rect">
            <a:avLst/>
          </a:prstGeom>
          <a:noFill/>
          <a:ln w="38100" cmpd="sng">
            <a:solidFill>
              <a:schemeClr val="bg1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sovetskiymultik.at.ua/_ph/609/2/925657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4300" y="228601"/>
            <a:ext cx="3759200" cy="2819400"/>
          </a:xfrm>
          <a:prstGeom prst="rect">
            <a:avLst/>
          </a:prstGeom>
          <a:ln w="38100" cap="sq">
            <a:solidFill>
              <a:schemeClr val="bg1">
                <a:lumMod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828800" y="3505200"/>
            <a:ext cx="7162800" cy="312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 cmpd="sng">
            <a:solidFill>
              <a:schemeClr val="bg1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Дядя Федор собрался ехать к родителям в гости и попросил у кота </a:t>
            </a:r>
            <a:r>
              <a:rPr lang="ru-RU" sz="2400" dirty="0" err="1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Матроскина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4 л </a:t>
            </a:r>
            <a:r>
              <a:rPr lang="ru-RU" sz="2400" dirty="0" err="1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простоквашинского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молока. </a:t>
            </a:r>
          </a:p>
          <a:p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У  </a:t>
            </a:r>
            <a:r>
              <a:rPr lang="ru-RU" sz="2400" dirty="0" err="1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Матроскина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только 2 пустых бидона: трехлитровый и пятилитровый и восьмилитровое ведро, наполненное молоком. Как </a:t>
            </a:r>
            <a:r>
              <a:rPr lang="ru-RU" sz="2400" dirty="0" err="1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Матроскину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отлить 4 литра молока с помощью имеющихся сосудов?</a:t>
            </a:r>
            <a:endParaRPr lang="ru-RU" sz="24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76401" y="609600"/>
          <a:ext cx="7252652" cy="3291840"/>
        </p:xfrm>
        <a:graphic>
          <a:graphicData uri="http://schemas.openxmlformats.org/drawingml/2006/table">
            <a:tbl>
              <a:tblPr/>
              <a:tblGrid>
                <a:gridCol w="1034900"/>
                <a:gridCol w="887892"/>
                <a:gridCol w="887892"/>
                <a:gridCol w="887892"/>
                <a:gridCol w="887892"/>
                <a:gridCol w="888728"/>
                <a:gridCol w="888728"/>
                <a:gridCol w="88872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3-л. сосуд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5-л. сосуд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4</a:t>
                      </a:r>
                      <a:endParaRPr lang="ru-RU" sz="2400">
                        <a:solidFill>
                          <a:schemeClr val="bg1">
                            <a:lumMod val="10000"/>
                          </a:schemeClr>
                        </a:solidFill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8-л сосуд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Georgia" pitchFamily="18" charset="0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12" descr="http://www.vokrug.tv/pic/product/8/8/d/f/medium_88df26a14aa7713b36be221ad3ad4c1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600" y="3886200"/>
            <a:ext cx="3556000" cy="2667000"/>
          </a:xfrm>
          <a:prstGeom prst="rect">
            <a:avLst/>
          </a:prstGeom>
          <a:ln w="38100" cap="sq">
            <a:solidFill>
              <a:schemeClr val="bg1">
                <a:lumMod val="1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1981200" y="228600"/>
            <a:ext cx="6961136" cy="707886"/>
          </a:xfrm>
          <a:prstGeom prst="rect">
            <a:avLst/>
          </a:prstGeom>
          <a:solidFill>
            <a:schemeClr val="tx1">
              <a:lumMod val="90000"/>
            </a:schemeClr>
          </a:solidFill>
          <a:ln w="38100">
            <a:solidFill>
              <a:schemeClr val="bg1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</a:rPr>
              <a:t>С помощью бильярдного стола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5000" y="228600"/>
            <a:ext cx="708660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thickThin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Шарик, сталкиваясь с бортами стола, будет показывать последовательность переливаний.</a:t>
            </a:r>
            <a:endParaRPr lang="ru-RU" sz="24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200" y="5638800"/>
            <a:ext cx="806489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1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Шарик  ударился о борт в нужной точке – есть решение,</a:t>
            </a:r>
          </a:p>
          <a:p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Georgia" pitchFamily="18" charset="0"/>
              </a:rPr>
              <a:t>                                                      не ударился – нет решения.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7" name="Группа 39"/>
          <p:cNvGrpSpPr/>
          <p:nvPr/>
        </p:nvGrpSpPr>
        <p:grpSpPr>
          <a:xfrm>
            <a:off x="1549516" y="1772816"/>
            <a:ext cx="6228645" cy="3743891"/>
            <a:chOff x="928662" y="1467441"/>
            <a:chExt cx="6929485" cy="4797481"/>
          </a:xfrm>
        </p:grpSpPr>
        <p:grpSp>
          <p:nvGrpSpPr>
            <p:cNvPr id="18" name="Группа 27"/>
            <p:cNvGrpSpPr/>
            <p:nvPr/>
          </p:nvGrpSpPr>
          <p:grpSpPr>
            <a:xfrm>
              <a:off x="928662" y="2000240"/>
              <a:ext cx="6929485" cy="3375446"/>
              <a:chOff x="1000100" y="1982381"/>
              <a:chExt cx="6929485" cy="3375446"/>
            </a:xfrm>
          </p:grpSpPr>
          <p:sp>
            <p:nvSpPr>
              <p:cNvPr id="2" name="Равнобедренный треугольник 1"/>
              <p:cNvSpPr/>
              <p:nvPr/>
            </p:nvSpPr>
            <p:spPr>
              <a:xfrm>
                <a:off x="1000100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Равнобедренный треугольник 2"/>
              <p:cNvSpPr/>
              <p:nvPr/>
            </p:nvSpPr>
            <p:spPr>
              <a:xfrm>
                <a:off x="2067626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Равнобедренный треугольник 3"/>
              <p:cNvSpPr/>
              <p:nvPr/>
            </p:nvSpPr>
            <p:spPr>
              <a:xfrm>
                <a:off x="3135153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Равнобедренный треугольник 4"/>
              <p:cNvSpPr/>
              <p:nvPr/>
            </p:nvSpPr>
            <p:spPr>
              <a:xfrm>
                <a:off x="4202679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Равнобедренный треугольник 5"/>
              <p:cNvSpPr/>
              <p:nvPr/>
            </p:nvSpPr>
            <p:spPr>
              <a:xfrm>
                <a:off x="5270205" y="4232678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1533863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2601390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3668916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4736442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5803969" y="3107529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2067626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3135153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02679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5270205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6337732" y="1982381"/>
                <a:ext cx="1067526" cy="1125149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9" name="Прямая соединительная линия 18"/>
              <p:cNvCxnSpPr>
                <a:stCxn id="13" idx="0"/>
              </p:cNvCxnSpPr>
              <p:nvPr/>
            </p:nvCxnSpPr>
            <p:spPr>
              <a:xfrm rot="16200000" flipH="1">
                <a:off x="5256558" y="-672788"/>
                <a:ext cx="17858" cy="532819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>
                <a:stCxn id="6" idx="4"/>
              </p:cNvCxnSpPr>
              <p:nvPr/>
            </p:nvCxnSpPr>
            <p:spPr>
              <a:xfrm rot="5400000" flipH="1" flipV="1">
                <a:off x="5419147" y="2918825"/>
                <a:ext cx="3357586" cy="15204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Прямоугольник 29"/>
            <p:cNvSpPr/>
            <p:nvPr/>
          </p:nvSpPr>
          <p:spPr>
            <a:xfrm>
              <a:off x="1126131" y="3681973"/>
              <a:ext cx="205516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606793" y="2666979"/>
              <a:ext cx="205516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167565" y="1467441"/>
              <a:ext cx="205516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833899" y="5357826"/>
              <a:ext cx="205516" cy="9070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sz="4000" b="1" cap="none" spc="0" dirty="0">
                <a:ln w="11430"/>
                <a:solidFill>
                  <a:schemeClr val="bg1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9" name="Овал 38"/>
          <p:cNvSpPr/>
          <p:nvPr/>
        </p:nvSpPr>
        <p:spPr>
          <a:xfrm>
            <a:off x="1371600" y="4572000"/>
            <a:ext cx="500066" cy="42862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9" grpId="0" animBg="1"/>
      <p:bldP spid="39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404075"/>
      </a:dk1>
      <a:lt1>
        <a:srgbClr val="CCECFF"/>
      </a:lt1>
      <a:dk2>
        <a:srgbClr val="99CCFF"/>
      </a:dk2>
      <a:lt2>
        <a:srgbClr val="EAEAEA"/>
      </a:lt2>
      <a:accent1>
        <a:srgbClr val="6600FF"/>
      </a:accent1>
      <a:accent2>
        <a:srgbClr val="CCCC00"/>
      </a:accent2>
      <a:accent3>
        <a:srgbClr val="CAE2FF"/>
      </a:accent3>
      <a:accent4>
        <a:srgbClr val="AEC9DA"/>
      </a:accent4>
      <a:accent5>
        <a:srgbClr val="B8AAFF"/>
      </a:accent5>
      <a:accent6>
        <a:srgbClr val="B9B900"/>
      </a:accent6>
      <a:hlink>
        <a:srgbClr val="996633"/>
      </a:hlink>
      <a:folHlink>
        <a:srgbClr val="0099CC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404075"/>
        </a:dk1>
        <a:lt1>
          <a:srgbClr val="CCECFF"/>
        </a:lt1>
        <a:dk2>
          <a:srgbClr val="99CCFF"/>
        </a:dk2>
        <a:lt2>
          <a:srgbClr val="EAEAEA"/>
        </a:lt2>
        <a:accent1>
          <a:srgbClr val="6600FF"/>
        </a:accent1>
        <a:accent2>
          <a:srgbClr val="CCCC00"/>
        </a:accent2>
        <a:accent3>
          <a:srgbClr val="CAE2FF"/>
        </a:accent3>
        <a:accent4>
          <a:srgbClr val="AEC9DA"/>
        </a:accent4>
        <a:accent5>
          <a:srgbClr val="B8AAFF"/>
        </a:accent5>
        <a:accent6>
          <a:srgbClr val="B9B900"/>
        </a:accent6>
        <a:hlink>
          <a:srgbClr val="996633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99CCFF"/>
        </a:lt1>
        <a:dk2>
          <a:srgbClr val="000066"/>
        </a:dk2>
        <a:lt2>
          <a:srgbClr val="FFFFFF"/>
        </a:lt2>
        <a:accent1>
          <a:srgbClr val="CCCCFF"/>
        </a:accent1>
        <a:accent2>
          <a:srgbClr val="FFFFCC"/>
        </a:accent2>
        <a:accent3>
          <a:srgbClr val="CAE2FF"/>
        </a:accent3>
        <a:accent4>
          <a:srgbClr val="000000"/>
        </a:accent4>
        <a:accent5>
          <a:srgbClr val="E2E2FF"/>
        </a:accent5>
        <a:accent6>
          <a:srgbClr val="E7E7B9"/>
        </a:accent6>
        <a:hlink>
          <a:srgbClr val="FF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322</TotalTime>
  <Words>544</Words>
  <Application>Microsoft Office PowerPoint</Application>
  <PresentationFormat>Экран (4:3)</PresentationFormat>
  <Paragraphs>278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Как решать задачи на  переливание?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38</cp:revision>
  <dcterms:created xsi:type="dcterms:W3CDTF">2005-09-26T14:49:46Z</dcterms:created>
  <dcterms:modified xsi:type="dcterms:W3CDTF">2015-03-03T14:29:01Z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TC010690531049</vt:lpwstr>
  </property>
</Properties>
</file>