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83" r:id="rId2"/>
    <p:sldId id="294" r:id="rId3"/>
    <p:sldId id="284" r:id="rId4"/>
    <p:sldId id="285" r:id="rId5"/>
    <p:sldId id="286" r:id="rId6"/>
    <p:sldId id="287" r:id="rId7"/>
    <p:sldId id="295" r:id="rId8"/>
    <p:sldId id="296" r:id="rId9"/>
    <p:sldId id="288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E017A-F8D9-4CEA-8EE9-EFA580BE3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4057C-4E7C-4BC9-A58D-BC561935D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17ED-09BE-4C70-BA33-C340990FA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1E6C0-7F6F-45BA-BEFC-ED9503F50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6513D-01BC-4D35-BC3A-ED6E6D142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09D84-362D-4936-9CD1-DD0CCE161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CC20E-9992-448E-8923-9D348C3F5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43DDB-709F-4A64-A61C-7A59D39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33B36-5E23-4CC5-9EF6-C020D0AAB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651B7-E1C9-4BD5-A15A-D3EC4A3DB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34C3D-23D1-4FAE-A598-31D088529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28AA-0958-4930-8B83-9E6BF4E04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5638-AEB0-4749-B491-AA8BDF442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18086-9CB5-4ABB-92AA-A9DB7F862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269B-2A5D-4F96-B271-8D1B19908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B91964-1503-40C4-8363-BCCF37D9A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0" y="107921"/>
            <a:ext cx="75504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Критерии оценки проектной работы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037049"/>
            <a:ext cx="889248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+mn-lt"/>
                <a:cs typeface="+mn-cs"/>
              </a:rPr>
              <a:t>Новизна, актуальность, оригинальность 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+mn-lt"/>
                <a:cs typeface="+mn-cs"/>
              </a:rPr>
              <a:t>Способность </a:t>
            </a:r>
            <a:r>
              <a:rPr lang="ru-RU" sz="2400" b="1" dirty="0">
                <a:latin typeface="+mn-lt"/>
                <a:cs typeface="+mn-cs"/>
              </a:rPr>
              <a:t>к самостоятельному приобретению знаний и решению проблем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Сформированность предметных знаний и способов действий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Сформированность регулятивных действий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Сформированность коммуникативных </a:t>
            </a:r>
            <a:r>
              <a:rPr lang="ru-RU" sz="2400" b="1" dirty="0" smtClean="0">
                <a:latin typeface="+mn-lt"/>
                <a:cs typeface="+mn-cs"/>
              </a:rPr>
              <a:t>действий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Соответствие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требованиям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написания и оформления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проекта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Степень достижения результатов, продукт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485459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Новизна, актуальность, оригинальность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1268761"/>
          <a:ext cx="6768752" cy="39808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84376"/>
                <a:gridCol w="3384376"/>
              </a:tblGrid>
              <a:tr h="33948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Базовый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Повышенный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2591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Проблема, на решение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которой направлен проект, актуальна для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обучающегося.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стандартна, не содержит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авторской индивидуальности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Проблема, на решение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которой направлен проект,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актуальна для обучающегося.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оригинальна, в ней видны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авторские находки.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248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7485459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2.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Способность к самостоятельному приобретению знаний и решению проблем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268760"/>
          <a:ext cx="7416824" cy="46382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384376"/>
                <a:gridCol w="4032448"/>
              </a:tblGrid>
              <a:tr h="38884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Базовый: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Способность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самостоятельно с опорой на помощь учителя ставить проблему и находить пути ее решения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Способность приобретать новые знания, достигать более глубокого понимания изученного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Повышенный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Способность самостоятельно ставить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проблему и находить пути ее решения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Свободное владение навыками критического мышления, логическими операциями, формулировать выводы, обосновывать и реализовывать принятое решение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Способность приобретать новые знания, достигать более глубокого понимания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изученного</a:t>
                      </a: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485459" cy="11390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Сформированность предметных знаний и способов действий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772816"/>
          <a:ext cx="8280920" cy="3874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320480"/>
                <a:gridCol w="3960440"/>
              </a:tblGrid>
              <a:tr h="3045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Базовый уровень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Продемонстрировано понимание содержания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выполненной работы.</a:t>
                      </a:r>
                    </a:p>
                    <a:p>
                      <a:pPr marL="285750" indent="-285750">
                        <a:buFont typeface="Arial" pitchFamily="34" charset="0"/>
                        <a:buNone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работе и ответах на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вопросы по  содержанию работы отсутствуют грубые ошибки.</a:t>
                      </a:r>
                    </a:p>
                    <a:p>
                      <a:pPr marL="285750" indent="-285750">
                        <a:buFont typeface="Arial" pitchFamily="34" charset="0"/>
                        <a:buNone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основном представлены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знания, связанные с материалом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школьной программы.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Повышенный уровень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Продемонстрировано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свободное владение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предметом проектной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деятельности.</a:t>
                      </a:r>
                    </a:p>
                    <a:p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Ошибки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отсутствуют.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Продемонстрированы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знания, выходящие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рамки школьной программы.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noFill/>
                  </a:tcPr>
                </a:tc>
              </a:tr>
              <a:tr h="49144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485459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. Сформированность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регулятивных действий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340768"/>
          <a:ext cx="7704856" cy="414864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852428"/>
                <a:gridCol w="3852428"/>
              </a:tblGrid>
              <a:tr h="32071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Базовый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Навыки определения темы и планирования работы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Некоторые этапы работы выполнялись под контролем и при поддержке учителя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Проявляются элементы самооценки и самоконтроля обучающегося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Повышенный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Работа самостоятельно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спланирована и последовательно реализована</a:t>
                      </a: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Все этапы обсуждения и представления пройдены своевременно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Контроль и коррекция осуществлялись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самостоятельно</a:t>
                      </a: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noFill/>
                  </a:tcPr>
                </a:tc>
              </a:tr>
              <a:tr h="491048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7884368" cy="585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. Сформированность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коммуникативных действий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196752"/>
          <a:ext cx="7992888" cy="43562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806137"/>
                <a:gridCol w="4186751"/>
              </a:tblGrid>
              <a:tr h="34563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Базовый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Навыки оформления работы и пояснительной записки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Подготовлена простая презентация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Обучающийся отвечает на вопросы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Повышенный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Тема ясно определена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и пояснена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Текст хорошо структурирован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Мысли выражены ясно, четко, логично, последовательно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None/>
                      </a:pPr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Обучающийся свободно и аргументировано отвечает на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вопросы</a:t>
                      </a: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  <a:tr h="698688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700808"/>
          <a:ext cx="7992888" cy="300833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806137"/>
                <a:gridCol w="4186751"/>
              </a:tblGrid>
              <a:tr h="221628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Базовый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структурно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соответствует требованиям.</a:t>
                      </a:r>
                    </a:p>
                    <a:p>
                      <a:pPr marL="285750" indent="-285750">
                        <a:buFont typeface="Arial" pitchFamily="34" charset="0"/>
                        <a:buNone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Есть незначительные ошибки</a:t>
                      </a:r>
                    </a:p>
                    <a:p>
                      <a:pPr marL="285750" indent="-285750">
                        <a:buFont typeface="Arial" pitchFamily="34" charset="0"/>
                        <a:buNone/>
                      </a:pP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структуре и оформлении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Повышенный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Проект полностью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соответствует  требованиям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содержанию и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оформлению проектных работ.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  <a:tr h="44801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0"/>
            <a:ext cx="7200800" cy="1139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6. Соответствие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требованиям написания и оформления проекта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700808"/>
          <a:ext cx="8280920" cy="332833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76464"/>
                <a:gridCol w="4104456"/>
              </a:tblGrid>
              <a:tr h="288032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Базовый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соответствуют цели.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проекта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достигнуты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частично, проект реализован не в полном объеме.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отвечает исходному замыслу.</a:t>
                      </a: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Повышенный уровень: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Результаты соответствуют цели.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проекта достигнуты,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реализован в полном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объеме.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отвечает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исходному замыслу.</a:t>
                      </a: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  <a:tr h="44801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332656"/>
            <a:ext cx="7200800" cy="1139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Степень достижения результатов, продукт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539552" y="1772816"/>
            <a:ext cx="74382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+mj-lt"/>
              </a:rPr>
              <a:t>Критерии выставления отметки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3212976"/>
          <a:ext cx="7600132" cy="20628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26138"/>
                <a:gridCol w="2638358"/>
                <a:gridCol w="1584176"/>
                <a:gridCol w="1551460"/>
              </a:tblGrid>
              <a:tr h="10314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Баллы</a:t>
                      </a:r>
                      <a:endParaRPr lang="ru-RU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6-8</a:t>
                      </a:r>
                      <a:endParaRPr lang="ru-RU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9-11</a:t>
                      </a:r>
                      <a:endParaRPr lang="ru-RU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12-14</a:t>
                      </a:r>
                      <a:endParaRPr lang="ru-RU" sz="3200" dirty="0"/>
                    </a:p>
                  </a:txBody>
                  <a:tcPr marL="68580" marR="68580"/>
                </a:tc>
              </a:tr>
              <a:tr h="103143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Отметка</a:t>
                      </a:r>
                      <a:endParaRPr lang="ru-RU" sz="2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удовлетворительно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хорошо</a:t>
                      </a: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отлично</a:t>
                      </a:r>
                      <a:endParaRPr lang="ru-RU" sz="2000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284</TotalTime>
  <Words>432</Words>
  <Application>Microsoft Office PowerPoint</Application>
  <PresentationFormat>Экран (4:3)</PresentationFormat>
  <Paragraphs>130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Comic Sans MS</vt:lpstr>
      <vt:lpstr>Arial</vt:lpstr>
      <vt:lpstr>Calibri</vt:lpstr>
      <vt:lpstr>Garamond</vt:lpstr>
      <vt:lpstr>Times New Roman</vt:lpstr>
      <vt:lpstr>Wingdings</vt:lpstr>
      <vt:lpstr>Пастель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Домашний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 Адашева</dc:creator>
  <cp:lastModifiedBy>admin</cp:lastModifiedBy>
  <cp:revision>42</cp:revision>
  <dcterms:created xsi:type="dcterms:W3CDTF">2007-01-16T15:22:33Z</dcterms:created>
  <dcterms:modified xsi:type="dcterms:W3CDTF">2019-01-09T16:23:10Z</dcterms:modified>
</cp:coreProperties>
</file>