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2" r:id="rId1"/>
  </p:sldMasterIdLst>
  <p:sldIdLst>
    <p:sldId id="271" r:id="rId2"/>
    <p:sldId id="256" r:id="rId3"/>
    <p:sldId id="258" r:id="rId4"/>
    <p:sldId id="259" r:id="rId5"/>
    <p:sldId id="272" r:id="rId6"/>
    <p:sldId id="264" r:id="rId7"/>
    <p:sldId id="263" r:id="rId8"/>
    <p:sldId id="265" r:id="rId9"/>
    <p:sldId id="260" r:id="rId10"/>
    <p:sldId id="261" r:id="rId11"/>
    <p:sldId id="262" r:id="rId12"/>
    <p:sldId id="266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  <a:srgbClr val="006600"/>
    <a:srgbClr val="DDDDDD"/>
    <a:srgbClr val="00FF00"/>
    <a:srgbClr val="000066"/>
    <a:srgbClr val="FFFF66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709" autoAdjust="0"/>
  </p:normalViewPr>
  <p:slideViewPr>
    <p:cSldViewPr>
      <p:cViewPr varScale="1">
        <p:scale>
          <a:sx n="75" d="100"/>
          <a:sy n="75" d="100"/>
        </p:scale>
        <p:origin x="-100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F708FA3-31FF-4BDF-A33B-1F94C7063411}" type="doc">
      <dgm:prSet loTypeId="urn:microsoft.com/office/officeart/2005/8/layout/pyramid2" loCatId="pyramid" qsTypeId="urn:microsoft.com/office/officeart/2005/8/quickstyle/simple3" qsCatId="simple" csTypeId="urn:microsoft.com/office/officeart/2005/8/colors/accent1_2" csCatId="accent1" phldr="1"/>
      <dgm:spPr/>
    </dgm:pt>
    <dgm:pt modelId="{3140B673-3C10-4521-8196-A328A7C533B0}">
      <dgm:prSet phldrT="[Текст]"/>
      <dgm:spPr/>
      <dgm:t>
        <a:bodyPr/>
        <a:lstStyle/>
        <a:p>
          <a:r>
            <a:rPr lang="ru-RU" dirty="0" smtClean="0"/>
            <a:t>жидкие</a:t>
          </a:r>
          <a:endParaRPr lang="ru-RU" dirty="0"/>
        </a:p>
      </dgm:t>
    </dgm:pt>
    <dgm:pt modelId="{413DDB6C-5ED9-4187-AB36-015343BC35F1}" type="parTrans" cxnId="{63B8E0EA-0560-42AF-B19B-BBA257A40624}">
      <dgm:prSet/>
      <dgm:spPr/>
      <dgm:t>
        <a:bodyPr/>
        <a:lstStyle/>
        <a:p>
          <a:endParaRPr lang="ru-RU"/>
        </a:p>
      </dgm:t>
    </dgm:pt>
    <dgm:pt modelId="{6EEAFBFB-6D96-404F-9BD5-5025D321ADF8}" type="sibTrans" cxnId="{63B8E0EA-0560-42AF-B19B-BBA257A40624}">
      <dgm:prSet/>
      <dgm:spPr/>
      <dgm:t>
        <a:bodyPr/>
        <a:lstStyle/>
        <a:p>
          <a:endParaRPr lang="ru-RU"/>
        </a:p>
      </dgm:t>
    </dgm:pt>
    <dgm:pt modelId="{6351AE84-E050-48BF-99DE-0DF9892C22D1}">
      <dgm:prSet phldrT="[Текст]"/>
      <dgm:spPr/>
      <dgm:t>
        <a:bodyPr/>
        <a:lstStyle/>
        <a:p>
          <a:r>
            <a:rPr lang="ru-RU" dirty="0" smtClean="0"/>
            <a:t>твёрдые</a:t>
          </a:r>
          <a:endParaRPr lang="ru-RU" dirty="0"/>
        </a:p>
      </dgm:t>
    </dgm:pt>
    <dgm:pt modelId="{C886275A-A94E-48A7-B087-C0C896925817}" type="parTrans" cxnId="{82DDD979-EEA3-453E-806A-A91B0D4CB86D}">
      <dgm:prSet/>
      <dgm:spPr/>
      <dgm:t>
        <a:bodyPr/>
        <a:lstStyle/>
        <a:p>
          <a:endParaRPr lang="ru-RU"/>
        </a:p>
      </dgm:t>
    </dgm:pt>
    <dgm:pt modelId="{775B4850-CC1F-4FFA-AC04-DD6B62B66306}" type="sibTrans" cxnId="{82DDD979-EEA3-453E-806A-A91B0D4CB86D}">
      <dgm:prSet/>
      <dgm:spPr/>
      <dgm:t>
        <a:bodyPr/>
        <a:lstStyle/>
        <a:p>
          <a:endParaRPr lang="ru-RU"/>
        </a:p>
      </dgm:t>
    </dgm:pt>
    <dgm:pt modelId="{783AEDEA-12B9-4A94-BD65-30B232E67A59}">
      <dgm:prSet phldrT="[Текст]"/>
      <dgm:spPr/>
      <dgm:t>
        <a:bodyPr/>
        <a:lstStyle/>
        <a:p>
          <a:r>
            <a:rPr lang="ru-RU" dirty="0" smtClean="0"/>
            <a:t>газообразные</a:t>
          </a:r>
          <a:endParaRPr lang="ru-RU" dirty="0"/>
        </a:p>
      </dgm:t>
    </dgm:pt>
    <dgm:pt modelId="{79E0C9BF-76CA-417D-90F2-EF11183AAC0D}" type="parTrans" cxnId="{72D5D5CB-C33F-4CB0-AA2F-AE9AF750C215}">
      <dgm:prSet/>
      <dgm:spPr/>
      <dgm:t>
        <a:bodyPr/>
        <a:lstStyle/>
        <a:p>
          <a:endParaRPr lang="ru-RU"/>
        </a:p>
      </dgm:t>
    </dgm:pt>
    <dgm:pt modelId="{FD1A4894-E8C7-4EE6-9AB5-7D1F4A742402}" type="sibTrans" cxnId="{72D5D5CB-C33F-4CB0-AA2F-AE9AF750C215}">
      <dgm:prSet/>
      <dgm:spPr/>
      <dgm:t>
        <a:bodyPr/>
        <a:lstStyle/>
        <a:p>
          <a:endParaRPr lang="ru-RU"/>
        </a:p>
      </dgm:t>
    </dgm:pt>
    <dgm:pt modelId="{1EAE3BB1-1423-4956-92F3-A110F6EACBDE}" type="pres">
      <dgm:prSet presAssocID="{CF708FA3-31FF-4BDF-A33B-1F94C7063411}" presName="compositeShape" presStyleCnt="0">
        <dgm:presLayoutVars>
          <dgm:dir/>
          <dgm:resizeHandles/>
        </dgm:presLayoutVars>
      </dgm:prSet>
      <dgm:spPr/>
    </dgm:pt>
    <dgm:pt modelId="{4A88B5EA-97D0-4880-A86F-DD06CEFF8BA7}" type="pres">
      <dgm:prSet presAssocID="{CF708FA3-31FF-4BDF-A33B-1F94C7063411}" presName="pyramid" presStyleLbl="node1" presStyleIdx="0" presStyleCnt="1" custLinFactNeighborX="-6182" custLinFactNeighborY="-46036"/>
      <dgm:spPr/>
    </dgm:pt>
    <dgm:pt modelId="{3DBADF49-694C-4A02-8E1D-E16E97D80A4A}" type="pres">
      <dgm:prSet presAssocID="{CF708FA3-31FF-4BDF-A33B-1F94C7063411}" presName="theList" presStyleCnt="0"/>
      <dgm:spPr/>
    </dgm:pt>
    <dgm:pt modelId="{152238EC-AF65-4A4E-80D8-91C939CB9D9D}" type="pres">
      <dgm:prSet presAssocID="{3140B673-3C10-4521-8196-A328A7C533B0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88CF5C-F7DB-49B6-A1AC-377EAC7B2C7F}" type="pres">
      <dgm:prSet presAssocID="{3140B673-3C10-4521-8196-A328A7C533B0}" presName="aSpace" presStyleCnt="0"/>
      <dgm:spPr/>
    </dgm:pt>
    <dgm:pt modelId="{6CC0C596-B57E-41D9-BA9E-3BFE6A6D38FF}" type="pres">
      <dgm:prSet presAssocID="{6351AE84-E050-48BF-99DE-0DF9892C22D1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F12064-EB75-4C49-838F-3DA265438A9A}" type="pres">
      <dgm:prSet presAssocID="{6351AE84-E050-48BF-99DE-0DF9892C22D1}" presName="aSpace" presStyleCnt="0"/>
      <dgm:spPr/>
    </dgm:pt>
    <dgm:pt modelId="{8E3D4ADD-DCFB-4C38-8D25-396BE142403D}" type="pres">
      <dgm:prSet presAssocID="{783AEDEA-12B9-4A94-BD65-30B232E67A59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C82F6E-5ACC-4D7E-A92F-47959E98CA00}" type="pres">
      <dgm:prSet presAssocID="{783AEDEA-12B9-4A94-BD65-30B232E67A59}" presName="aSpace" presStyleCnt="0"/>
      <dgm:spPr/>
    </dgm:pt>
  </dgm:ptLst>
  <dgm:cxnLst>
    <dgm:cxn modelId="{4AE1D26F-CCEE-4A4F-A738-0EAA91862CEA}" type="presOf" srcId="{CF708FA3-31FF-4BDF-A33B-1F94C7063411}" destId="{1EAE3BB1-1423-4956-92F3-A110F6EACBDE}" srcOrd="0" destOrd="0" presId="urn:microsoft.com/office/officeart/2005/8/layout/pyramid2"/>
    <dgm:cxn modelId="{DC3958C3-353F-4592-AC77-DA8F21ABFD5E}" type="presOf" srcId="{783AEDEA-12B9-4A94-BD65-30B232E67A59}" destId="{8E3D4ADD-DCFB-4C38-8D25-396BE142403D}" srcOrd="0" destOrd="0" presId="urn:microsoft.com/office/officeart/2005/8/layout/pyramid2"/>
    <dgm:cxn modelId="{63B8E0EA-0560-42AF-B19B-BBA257A40624}" srcId="{CF708FA3-31FF-4BDF-A33B-1F94C7063411}" destId="{3140B673-3C10-4521-8196-A328A7C533B0}" srcOrd="0" destOrd="0" parTransId="{413DDB6C-5ED9-4187-AB36-015343BC35F1}" sibTransId="{6EEAFBFB-6D96-404F-9BD5-5025D321ADF8}"/>
    <dgm:cxn modelId="{82DDD979-EEA3-453E-806A-A91B0D4CB86D}" srcId="{CF708FA3-31FF-4BDF-A33B-1F94C7063411}" destId="{6351AE84-E050-48BF-99DE-0DF9892C22D1}" srcOrd="1" destOrd="0" parTransId="{C886275A-A94E-48A7-B087-C0C896925817}" sibTransId="{775B4850-CC1F-4FFA-AC04-DD6B62B66306}"/>
    <dgm:cxn modelId="{B0556AA3-3661-4A1A-A88E-2F43C96AA033}" type="presOf" srcId="{6351AE84-E050-48BF-99DE-0DF9892C22D1}" destId="{6CC0C596-B57E-41D9-BA9E-3BFE6A6D38FF}" srcOrd="0" destOrd="0" presId="urn:microsoft.com/office/officeart/2005/8/layout/pyramid2"/>
    <dgm:cxn modelId="{72D5D5CB-C33F-4CB0-AA2F-AE9AF750C215}" srcId="{CF708FA3-31FF-4BDF-A33B-1F94C7063411}" destId="{783AEDEA-12B9-4A94-BD65-30B232E67A59}" srcOrd="2" destOrd="0" parTransId="{79E0C9BF-76CA-417D-90F2-EF11183AAC0D}" sibTransId="{FD1A4894-E8C7-4EE6-9AB5-7D1F4A742402}"/>
    <dgm:cxn modelId="{9265D5D3-1FD3-4E3E-874C-051054E434A6}" type="presOf" srcId="{3140B673-3C10-4521-8196-A328A7C533B0}" destId="{152238EC-AF65-4A4E-80D8-91C939CB9D9D}" srcOrd="0" destOrd="0" presId="urn:microsoft.com/office/officeart/2005/8/layout/pyramid2"/>
    <dgm:cxn modelId="{C2F954FD-EEAF-4E12-9FD7-183DCF70CD16}" type="presParOf" srcId="{1EAE3BB1-1423-4956-92F3-A110F6EACBDE}" destId="{4A88B5EA-97D0-4880-A86F-DD06CEFF8BA7}" srcOrd="0" destOrd="0" presId="urn:microsoft.com/office/officeart/2005/8/layout/pyramid2"/>
    <dgm:cxn modelId="{8D5EEBB5-CC28-469A-8B8E-C0511C2DAD47}" type="presParOf" srcId="{1EAE3BB1-1423-4956-92F3-A110F6EACBDE}" destId="{3DBADF49-694C-4A02-8E1D-E16E97D80A4A}" srcOrd="1" destOrd="0" presId="urn:microsoft.com/office/officeart/2005/8/layout/pyramid2"/>
    <dgm:cxn modelId="{B2BBC407-A5D7-4F27-9E52-9B30F10F5D11}" type="presParOf" srcId="{3DBADF49-694C-4A02-8E1D-E16E97D80A4A}" destId="{152238EC-AF65-4A4E-80D8-91C939CB9D9D}" srcOrd="0" destOrd="0" presId="urn:microsoft.com/office/officeart/2005/8/layout/pyramid2"/>
    <dgm:cxn modelId="{E79718BA-006B-47AC-ACA3-53F0CAC92FB0}" type="presParOf" srcId="{3DBADF49-694C-4A02-8E1D-E16E97D80A4A}" destId="{DF88CF5C-F7DB-49B6-A1AC-377EAC7B2C7F}" srcOrd="1" destOrd="0" presId="urn:microsoft.com/office/officeart/2005/8/layout/pyramid2"/>
    <dgm:cxn modelId="{469FFBCA-7559-45FA-83B5-3C5508467704}" type="presParOf" srcId="{3DBADF49-694C-4A02-8E1D-E16E97D80A4A}" destId="{6CC0C596-B57E-41D9-BA9E-3BFE6A6D38FF}" srcOrd="2" destOrd="0" presId="urn:microsoft.com/office/officeart/2005/8/layout/pyramid2"/>
    <dgm:cxn modelId="{D456A43F-3AC9-4A4A-B3D9-D72CF802423B}" type="presParOf" srcId="{3DBADF49-694C-4A02-8E1D-E16E97D80A4A}" destId="{13F12064-EB75-4C49-838F-3DA265438A9A}" srcOrd="3" destOrd="0" presId="urn:microsoft.com/office/officeart/2005/8/layout/pyramid2"/>
    <dgm:cxn modelId="{9FAF95DF-8127-4224-B121-3829F2899829}" type="presParOf" srcId="{3DBADF49-694C-4A02-8E1D-E16E97D80A4A}" destId="{8E3D4ADD-DCFB-4C38-8D25-396BE142403D}" srcOrd="4" destOrd="0" presId="urn:microsoft.com/office/officeart/2005/8/layout/pyramid2"/>
    <dgm:cxn modelId="{7B164CDD-62C4-4B25-9319-B806703BC12E}" type="presParOf" srcId="{3DBADF49-694C-4A02-8E1D-E16E97D80A4A}" destId="{7AC82F6E-5ACC-4D7E-A92F-47959E98CA00}" srcOrd="5" destOrd="0" presId="urn:microsoft.com/office/officeart/2005/8/layout/pyramid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pPr>
              <a:defRPr/>
            </a:pPr>
            <a:fld id="{984733BC-2EF7-4A38-93FF-58D97AD527F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507DF5-0DBD-430E-A9B7-4799DE481D2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9150E3-F0BE-4395-A484-6E7B4E1B03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94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67F8B-5FE3-48F8-88F9-E4F1F2B316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2B9A15E7-EED5-4F91-B054-F2EA53F5069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pPr>
              <a:defRPr/>
            </a:pPr>
            <a:fld id="{D8D74418-E002-4619-96BC-0647FA7DF66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3C9257-FA99-4BB0-BB68-D6223B627CD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F69348-21D1-4ED3-8234-1E448AFD41E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1E083CF3-12AF-4066-BB3E-F1923E5FFF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6C8653-5DDF-4E0B-8BE7-7FCA9610C55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EC1C41A3-9D85-4ADD-B3F9-F7282D695DC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8FC44E7E-3699-4108-A690-46FA385A5A8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C57C1589-FA10-44EF-BA28-27A0F0216EE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4" r:id="rId2"/>
    <p:sldLayoutId id="2147483865" r:id="rId3"/>
    <p:sldLayoutId id="2147483866" r:id="rId4"/>
    <p:sldLayoutId id="2147483867" r:id="rId5"/>
    <p:sldLayoutId id="2147483868" r:id="rId6"/>
    <p:sldLayoutId id="2147483869" r:id="rId7"/>
    <p:sldLayoutId id="2147483870" r:id="rId8"/>
    <p:sldLayoutId id="2147483871" r:id="rId9"/>
    <p:sldLayoutId id="2147483872" r:id="rId10"/>
    <p:sldLayoutId id="2147483873" r:id="rId11"/>
    <p:sldLayoutId id="2147483874" r:id="rId12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1725602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Наши  подземные богатства</a:t>
            </a:r>
            <a:endParaRPr lang="ru-RU" sz="4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"/>
          </p:nvPr>
        </p:nvSpPr>
        <p:spPr>
          <a:xfrm>
            <a:off x="457200" y="4714884"/>
            <a:ext cx="7467600" cy="1759068"/>
          </a:xfrm>
        </p:spPr>
        <p:txBody>
          <a:bodyPr/>
          <a:lstStyle/>
          <a:p>
            <a:pPr algn="r">
              <a:buNone/>
            </a:pPr>
            <a:r>
              <a:rPr lang="ru-RU" dirty="0" smtClean="0"/>
              <a:t>Учитель начальных классов </a:t>
            </a:r>
          </a:p>
          <a:p>
            <a:pPr algn="r">
              <a:buNone/>
            </a:pPr>
            <a:r>
              <a:rPr lang="ru-RU" dirty="0" smtClean="0"/>
              <a:t>МБОУ «</a:t>
            </a:r>
            <a:r>
              <a:rPr lang="ru-RU" dirty="0" err="1" smtClean="0"/>
              <a:t>Чечеульская</a:t>
            </a:r>
            <a:r>
              <a:rPr lang="ru-RU" dirty="0" smtClean="0"/>
              <a:t> СОШ»</a:t>
            </a:r>
          </a:p>
          <a:p>
            <a:pPr algn="r">
              <a:buNone/>
            </a:pPr>
            <a:r>
              <a:rPr lang="ru-RU" dirty="0" err="1" smtClean="0"/>
              <a:t>Долгобрюхова</a:t>
            </a:r>
            <a:r>
              <a:rPr lang="ru-RU" dirty="0" smtClean="0"/>
              <a:t> Л.В.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643042" y="571500"/>
            <a:ext cx="4500594" cy="776288"/>
          </a:xfrm>
        </p:spPr>
        <p:txBody>
          <a:bodyPr lIns="0" rIns="0" bIns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9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Гранит (зернистый</a:t>
            </a:r>
            <a:r>
              <a:rPr lang="ru-RU" sz="3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 </a:t>
            </a:r>
            <a:endParaRPr lang="ru-RU" sz="39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гранит.jpg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428596" y="4357694"/>
            <a:ext cx="2878138" cy="1917700"/>
          </a:xfrm>
        </p:spPr>
      </p:pic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857224" y="1857375"/>
            <a:ext cx="7215238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/>
          <a:lstStyle/>
          <a:p>
            <a:pPr>
              <a:lnSpc>
                <a:spcPct val="80000"/>
              </a:lnSpc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кварц</a:t>
            </a:r>
            <a:r>
              <a:rPr lang="ru-RU" sz="2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	 </a:t>
            </a:r>
            <a:r>
              <a:rPr lang="ru-RU" sz="2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слюда</a:t>
            </a:r>
            <a:r>
              <a:rPr lang="ru-RU" sz="2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полевой шпат</a:t>
            </a:r>
          </a:p>
          <a:p>
            <a:pPr>
              <a:lnSpc>
                <a:spcPct val="80000"/>
              </a:lnSpc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белые зёрна)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(чёрные зёрна)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розовые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зёрна)</a:t>
            </a:r>
          </a:p>
          <a:p>
            <a:pPr>
              <a:lnSpc>
                <a:spcPct val="80000"/>
              </a:lnSpc>
            </a:pPr>
            <a:r>
              <a:rPr lang="ru-RU" b="1" dirty="0" smtClean="0">
                <a:latin typeface="Calibri" pitchFamily="34" charset="0"/>
                <a:cs typeface="Arial" charset="0"/>
              </a:rPr>
              <a:t>	 		</a:t>
            </a:r>
            <a:endParaRPr lang="ru-RU" b="1" dirty="0">
              <a:latin typeface="Calibri" pitchFamily="34" charset="0"/>
              <a:cs typeface="Arial" charset="0"/>
            </a:endParaRPr>
          </a:p>
        </p:txBody>
      </p:sp>
      <p:cxnSp>
        <p:nvCxnSpPr>
          <p:cNvPr id="8" name="Прямая со стрелкой 7"/>
          <p:cNvCxnSpPr>
            <a:cxnSpLocks noChangeShapeType="1"/>
          </p:cNvCxnSpPr>
          <p:nvPr/>
        </p:nvCxnSpPr>
        <p:spPr bwMode="auto">
          <a:xfrm rot="5400000">
            <a:off x="1892286" y="1393826"/>
            <a:ext cx="573102" cy="500046"/>
          </a:xfrm>
          <a:prstGeom prst="straightConnector1">
            <a:avLst/>
          </a:prstGeom>
          <a:noFill/>
          <a:ln w="158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0" name="Прямая со стрелкой 9"/>
          <p:cNvCxnSpPr>
            <a:cxnSpLocks noChangeShapeType="1"/>
          </p:cNvCxnSpPr>
          <p:nvPr/>
        </p:nvCxnSpPr>
        <p:spPr bwMode="auto">
          <a:xfrm rot="16200000" flipH="1">
            <a:off x="3571073" y="1715285"/>
            <a:ext cx="573100" cy="6"/>
          </a:xfrm>
          <a:prstGeom prst="straightConnector1">
            <a:avLst/>
          </a:prstGeom>
          <a:noFill/>
          <a:ln w="158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2" name="Прямая со стрелкой 11"/>
          <p:cNvCxnSpPr>
            <a:cxnSpLocks noChangeShapeType="1"/>
          </p:cNvCxnSpPr>
          <p:nvPr/>
        </p:nvCxnSpPr>
        <p:spPr bwMode="auto">
          <a:xfrm rot="16200000" flipH="1">
            <a:off x="5500688" y="1428750"/>
            <a:ext cx="573087" cy="430213"/>
          </a:xfrm>
          <a:prstGeom prst="straightConnector1">
            <a:avLst/>
          </a:prstGeom>
          <a:noFill/>
          <a:ln w="1587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13" name="Заголовок 1"/>
          <p:cNvSpPr txBox="1">
            <a:spLocks/>
          </p:cNvSpPr>
          <p:nvPr/>
        </p:nvSpPr>
        <p:spPr>
          <a:xfrm>
            <a:off x="4286250" y="4071938"/>
            <a:ext cx="4500563" cy="2214562"/>
          </a:xfrm>
          <a:prstGeom prst="rect">
            <a:avLst/>
          </a:prstGeom>
        </p:spPr>
        <p:txBody>
          <a:bodyPr lIns="0" rIns="0" bIns="0" anchor="b">
            <a:normAutofit fontScale="52500" lnSpcReduction="20000"/>
          </a:bodyPr>
          <a:lstStyle/>
          <a:p>
            <a:pPr marL="914400" indent="-914400" fontAlgn="auto">
              <a:spcAft>
                <a:spcPts val="0"/>
              </a:spcAft>
              <a:defRPr/>
            </a:pPr>
            <a:r>
              <a:rPr lang="ru-RU" sz="5000" dirty="0">
                <a:latin typeface="Times New Roman" pitchFamily="18" charset="0"/>
                <a:ea typeface="+mj-ea"/>
                <a:cs typeface="Times New Roman" pitchFamily="18" charset="0"/>
              </a:rPr>
              <a:t>1. Твёрдый</a:t>
            </a:r>
          </a:p>
          <a:p>
            <a:pPr marL="914400" indent="-914400" fontAlgn="auto">
              <a:spcAft>
                <a:spcPts val="0"/>
              </a:spcAft>
              <a:defRPr/>
            </a:pPr>
            <a:r>
              <a:rPr lang="ru-RU" sz="5000" dirty="0">
                <a:latin typeface="Times New Roman" pitchFamily="18" charset="0"/>
                <a:cs typeface="Times New Roman" pitchFamily="18" charset="0"/>
              </a:rPr>
              <a:t>2. Серого или красного цвета</a:t>
            </a:r>
          </a:p>
          <a:p>
            <a:pPr marL="914400" indent="-914400" fontAlgn="auto">
              <a:spcAft>
                <a:spcPts val="0"/>
              </a:spcAft>
              <a:defRPr/>
            </a:pPr>
            <a:r>
              <a:rPr lang="ru-RU" sz="5000" dirty="0">
                <a:latin typeface="Times New Roman" pitchFamily="18" charset="0"/>
                <a:cs typeface="Times New Roman" pitchFamily="18" charset="0"/>
              </a:rPr>
              <a:t>3. Непрозрачный</a:t>
            </a:r>
          </a:p>
          <a:p>
            <a:pPr marL="914400" indent="-914400" fontAlgn="auto">
              <a:spcAft>
                <a:spcPts val="0"/>
              </a:spcAft>
              <a:defRPr/>
            </a:pPr>
            <a:r>
              <a:rPr lang="ru-RU" sz="5000" dirty="0">
                <a:latin typeface="Times New Roman" pitchFamily="18" charset="0"/>
                <a:cs typeface="Times New Roman" pitchFamily="18" charset="0"/>
              </a:rPr>
              <a:t>4. Зернистый</a:t>
            </a:r>
          </a:p>
          <a:p>
            <a:pPr marL="914400" indent="-914400" fontAlgn="auto">
              <a:spcAft>
                <a:spcPts val="0"/>
              </a:spcAft>
              <a:defRPr/>
            </a:pPr>
            <a:r>
              <a:rPr lang="ru-RU" sz="5000" dirty="0">
                <a:latin typeface="Times New Roman" pitchFamily="18" charset="0"/>
                <a:cs typeface="Times New Roman" pitchFamily="18" charset="0"/>
              </a:rPr>
              <a:t>5. Очень прочный</a:t>
            </a:r>
          </a:p>
          <a:p>
            <a:pPr marL="914400" indent="-914400" fontAlgn="auto">
              <a:spcAft>
                <a:spcPts val="0"/>
              </a:spcAft>
              <a:buFontTx/>
              <a:buAutoNum type="arabicPeriod"/>
              <a:defRPr/>
            </a:pPr>
            <a:endParaRPr lang="ru-RU" sz="50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1714500" y="3214687"/>
            <a:ext cx="5429250" cy="357189"/>
          </a:xfrm>
          <a:prstGeom prst="rect">
            <a:avLst/>
          </a:prstGeom>
        </p:spPr>
        <p:txBody>
          <a:bodyPr lIns="0" rIns="0" bIns="0" anchor="b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200" b="1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песок</a:t>
            </a:r>
            <a:r>
              <a:rPr lang="ru-RU" sz="2200" dirty="0">
                <a:latin typeface="+mj-lt"/>
                <a:ea typeface="+mj-ea"/>
                <a:cs typeface="+mj-cs"/>
              </a:rPr>
              <a:t>			      </a:t>
            </a:r>
            <a:r>
              <a:rPr lang="ru-RU" sz="2200" b="1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глина</a:t>
            </a:r>
          </a:p>
        </p:txBody>
      </p:sp>
      <p:cxnSp>
        <p:nvCxnSpPr>
          <p:cNvPr id="19" name="Прямая со стрелкой 18"/>
          <p:cNvCxnSpPr/>
          <p:nvPr/>
        </p:nvCxnSpPr>
        <p:spPr>
          <a:xfrm rot="16200000" flipH="1">
            <a:off x="1571605" y="3000371"/>
            <a:ext cx="428625" cy="142875"/>
          </a:xfrm>
          <a:prstGeom prst="straightConnector1">
            <a:avLst/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4000496" y="2714620"/>
            <a:ext cx="1071563" cy="428625"/>
          </a:xfrm>
          <a:prstGeom prst="straightConnector1">
            <a:avLst/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10800000" flipV="1">
            <a:off x="5429256" y="2786058"/>
            <a:ext cx="500063" cy="357187"/>
          </a:xfrm>
          <a:prstGeom prst="straightConnector1">
            <a:avLst/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000364" y="357188"/>
            <a:ext cx="3143272" cy="847725"/>
          </a:xfrm>
        </p:spPr>
        <p:txBody>
          <a:bodyPr lIns="0" rIns="0" bIns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Глина</a:t>
            </a:r>
          </a:p>
        </p:txBody>
      </p:sp>
      <p:pic>
        <p:nvPicPr>
          <p:cNvPr id="4" name="Содержимое 3" descr="глина.gif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6715125" y="1285875"/>
            <a:ext cx="2428875" cy="1928813"/>
          </a:xfrm>
        </p:spPr>
      </p:pic>
      <p:pic>
        <p:nvPicPr>
          <p:cNvPr id="5" name="Рисунок 4" descr="глина.доб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1428750"/>
            <a:ext cx="2571750" cy="180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глина.прим.1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813" y="4357688"/>
            <a:ext cx="1928812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3143250" y="1428750"/>
            <a:ext cx="345598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/>
          <a:lstStyle/>
          <a:p>
            <a:pPr marL="342900" indent="-342900">
              <a:lnSpc>
                <a:spcPct val="80000"/>
              </a:lnSpc>
              <a:buFontTx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Состоит из мелких частиц – чешуек</a:t>
            </a:r>
          </a:p>
          <a:p>
            <a:pPr marL="342900" indent="-342900">
              <a:lnSpc>
                <a:spcPct val="80000"/>
              </a:lnSpc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2. Красного, жёлтого, серого или     белого цвета</a:t>
            </a:r>
          </a:p>
          <a:p>
            <a:pPr marL="342900" indent="-342900">
              <a:lnSpc>
                <a:spcPct val="80000"/>
              </a:lnSpc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3. Пластична</a:t>
            </a:r>
          </a:p>
          <a:p>
            <a:pPr marL="342900" indent="-342900">
              <a:lnSpc>
                <a:spcPct val="80000"/>
              </a:lnSpc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4. Плохо пропускает воду</a:t>
            </a:r>
          </a:p>
        </p:txBody>
      </p:sp>
      <p:grpSp>
        <p:nvGrpSpPr>
          <p:cNvPr id="3" name="Группа 11"/>
          <p:cNvGrpSpPr>
            <a:grpSpLocks/>
          </p:cNvGrpSpPr>
          <p:nvPr/>
        </p:nvGrpSpPr>
        <p:grpSpPr bwMode="auto">
          <a:xfrm>
            <a:off x="4643438" y="714356"/>
            <a:ext cx="357188" cy="357187"/>
            <a:chOff x="6143636" y="1071546"/>
            <a:chExt cx="357190" cy="357190"/>
          </a:xfrm>
        </p:grpSpPr>
        <p:sp>
          <p:nvSpPr>
            <p:cNvPr id="10" name="Прямоугольный треугольник 9"/>
            <p:cNvSpPr/>
            <p:nvPr/>
          </p:nvSpPr>
          <p:spPr>
            <a:xfrm>
              <a:off x="6143636" y="1071546"/>
              <a:ext cx="357190" cy="357190"/>
            </a:xfrm>
            <a:prstGeom prst="rt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" name="Прямоугольный треугольник 10"/>
            <p:cNvSpPr>
              <a:spLocks noChangeArrowheads="1"/>
            </p:cNvSpPr>
            <p:nvPr/>
          </p:nvSpPr>
          <p:spPr bwMode="auto">
            <a:xfrm rot="10800000">
              <a:off x="6143636" y="1071546"/>
              <a:ext cx="357190" cy="357190"/>
            </a:xfrm>
            <a:prstGeom prst="rtTriangle">
              <a:avLst/>
            </a:prstGeom>
            <a:solidFill>
              <a:schemeClr val="bg1"/>
            </a:solidFill>
            <a:ln w="254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lt1"/>
                </a:solidFill>
                <a:latin typeface="+mn-lt"/>
              </a:endParaRPr>
            </a:p>
          </p:txBody>
        </p:sp>
      </p:grpSp>
      <p:pic>
        <p:nvPicPr>
          <p:cNvPr id="14348" name="Picture 1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488" y="4500570"/>
            <a:ext cx="3336301" cy="2090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50" name="Picture 1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58016" y="4143380"/>
            <a:ext cx="1647036" cy="2371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356" name="Group 68"/>
          <p:cNvGraphicFramePr>
            <a:graphicFrameLocks noGrp="1"/>
          </p:cNvGraphicFramePr>
          <p:nvPr>
            <p:ph/>
          </p:nvPr>
        </p:nvGraphicFramePr>
        <p:xfrm>
          <a:off x="214281" y="214290"/>
          <a:ext cx="8358247" cy="5413263"/>
        </p:xfrm>
        <a:graphic>
          <a:graphicData uri="http://schemas.openxmlformats.org/drawingml/2006/table">
            <a:tbl>
              <a:tblPr/>
              <a:tblGrid>
                <a:gridCol w="3447132"/>
                <a:gridCol w="2707079"/>
                <a:gridCol w="2204036"/>
              </a:tblGrid>
              <a:tr h="1005958">
                <a:tc gridSpan="3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Полезные ископаемые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04505"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Рудные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Нерудные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613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строительные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горючие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1429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57159" y="3429000"/>
            <a:ext cx="314328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Clr>
                <a:schemeClr val="hlink"/>
              </a:buClr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ж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елезная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руда</a:t>
            </a:r>
          </a:p>
          <a:p>
            <a:pPr marL="342900" indent="-342900">
              <a:buClr>
                <a:schemeClr val="hlink"/>
              </a:buClr>
              <a:defRPr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0" hangingPunct="0">
              <a:buClr>
                <a:schemeClr val="hlink"/>
              </a:buClr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едная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руда</a:t>
            </a:r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3786182" y="3357562"/>
            <a:ext cx="2428881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Clr>
                <a:schemeClr val="hlink"/>
              </a:buClr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гранит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0" hangingPunct="0">
              <a:buClr>
                <a:schemeClr val="hlink"/>
              </a:buClr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песок</a:t>
            </a:r>
          </a:p>
          <a:p>
            <a:pPr marL="342900" indent="-342900" eaLnBrk="0" hangingPunct="0">
              <a:buClr>
                <a:schemeClr val="hlink"/>
              </a:buClr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глина</a:t>
            </a:r>
            <a:endParaRPr lang="ru-RU" sz="2800" dirty="0" smtClean="0"/>
          </a:p>
          <a:p>
            <a:pPr marL="342900" indent="-342900" eaLnBrk="0" hangingPunct="0">
              <a:buClr>
                <a:schemeClr val="hlink"/>
              </a:buClr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известняк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86512" y="3286124"/>
            <a:ext cx="2428892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Clr>
                <a:schemeClr val="hlink"/>
              </a:buClr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нефть</a:t>
            </a:r>
          </a:p>
          <a:p>
            <a:pPr marL="342900" indent="-342900">
              <a:buClr>
                <a:schemeClr val="hlink"/>
              </a:buClr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природный газ</a:t>
            </a:r>
            <a:endParaRPr lang="ru-RU" sz="2800" dirty="0" smtClean="0"/>
          </a:p>
          <a:p>
            <a:pPr marL="342900" indent="-342900">
              <a:buClr>
                <a:schemeClr val="hlink"/>
              </a:buClr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торф </a:t>
            </a:r>
          </a:p>
          <a:p>
            <a:pPr marL="342900" indent="-342900">
              <a:buClr>
                <a:schemeClr val="hlink"/>
              </a:buClr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уголь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3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ChangeArrowheads="1"/>
          </p:cNvSpPr>
          <p:nvPr/>
        </p:nvSpPr>
        <p:spPr bwMode="auto">
          <a:xfrm>
            <a:off x="1979613" y="188913"/>
            <a:ext cx="460851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800" b="1">
                <a:solidFill>
                  <a:srgbClr val="000000"/>
                </a:solidFill>
                <a:cs typeface="Times New Roman" pitchFamily="18" charset="0"/>
              </a:rPr>
              <a:t>Кроссворд</a:t>
            </a:r>
            <a:endParaRPr lang="ru-RU" sz="2800" b="1">
              <a:solidFill>
                <a:srgbClr val="000000"/>
              </a:solidFill>
            </a:endParaRPr>
          </a:p>
          <a:p>
            <a:pPr algn="ctr" eaLnBrk="0" hangingPunct="0"/>
            <a:endParaRPr lang="ru-RU" sz="2800" b="1">
              <a:solidFill>
                <a:srgbClr val="000000"/>
              </a:solidFill>
            </a:endParaRPr>
          </a:p>
        </p:txBody>
      </p:sp>
      <p:graphicFrame>
        <p:nvGraphicFramePr>
          <p:cNvPr id="23029" name="Group 1525"/>
          <p:cNvGraphicFramePr>
            <a:graphicFrameLocks noGrp="1"/>
          </p:cNvGraphicFramePr>
          <p:nvPr>
            <p:ph/>
          </p:nvPr>
        </p:nvGraphicFramePr>
        <p:xfrm>
          <a:off x="357158" y="214289"/>
          <a:ext cx="8643999" cy="6000797"/>
        </p:xfrm>
        <a:graphic>
          <a:graphicData uri="http://schemas.openxmlformats.org/drawingml/2006/table">
            <a:tbl>
              <a:tblPr/>
              <a:tblGrid>
                <a:gridCol w="475218"/>
                <a:gridCol w="440016"/>
                <a:gridCol w="475218"/>
                <a:gridCol w="368013"/>
                <a:gridCol w="475216"/>
                <a:gridCol w="489618"/>
                <a:gridCol w="475218"/>
                <a:gridCol w="500818"/>
                <a:gridCol w="475218"/>
                <a:gridCol w="211729"/>
                <a:gridCol w="211729"/>
                <a:gridCol w="211729"/>
                <a:gridCol w="211729"/>
                <a:gridCol w="289610"/>
                <a:gridCol w="315211"/>
                <a:gridCol w="374413"/>
                <a:gridCol w="430415"/>
                <a:gridCol w="409615"/>
                <a:gridCol w="425615"/>
                <a:gridCol w="475218"/>
                <a:gridCol w="476818"/>
                <a:gridCol w="425615"/>
              </a:tblGrid>
              <a:tr h="5455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Wingdings" pitchFamily="2" charset="2"/>
                        </a:rPr>
                        <a:t>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55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Wingdings" pitchFamily="2" charset="2"/>
                        </a:rPr>
                        <a:t>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Wingdings" pitchFamily="2" charset="2"/>
                        </a:rPr>
                        <a:t>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55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Wingdings" pitchFamily="2" charset="2"/>
                        </a:rPr>
                        <a:t>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Wingdings" pitchFamily="2" charset="2"/>
                        </a:rPr>
                        <a:t>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Wingdings" pitchFamily="2" charset="2"/>
                        </a:rPr>
                        <a:t>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552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Wingdings" pitchFamily="2" charset="2"/>
                        </a:rPr>
                        <a:t>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Wingdings" pitchFamily="2" charset="2"/>
                        </a:rPr>
                        <a:t>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Wingdings" pitchFamily="2" charset="2"/>
                        </a:rPr>
                        <a:t>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5527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Ы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455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55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55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55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55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55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030" name="Text Box 1526"/>
          <p:cNvSpPr txBox="1">
            <a:spLocks noChangeArrowheads="1"/>
          </p:cNvSpPr>
          <p:nvPr/>
        </p:nvSpPr>
        <p:spPr bwMode="auto">
          <a:xfrm>
            <a:off x="468313" y="2997200"/>
            <a:ext cx="43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/>
              <a:t>Е</a:t>
            </a:r>
          </a:p>
        </p:txBody>
      </p:sp>
      <p:sp>
        <p:nvSpPr>
          <p:cNvPr id="23031" name="Text Box 1527"/>
          <p:cNvSpPr txBox="1">
            <a:spLocks noChangeArrowheads="1"/>
          </p:cNvSpPr>
          <p:nvPr/>
        </p:nvSpPr>
        <p:spPr bwMode="auto">
          <a:xfrm>
            <a:off x="468313" y="3644900"/>
            <a:ext cx="503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</a:t>
            </a:r>
          </a:p>
        </p:txBody>
      </p:sp>
      <p:sp>
        <p:nvSpPr>
          <p:cNvPr id="23032" name="Text Box 1528"/>
          <p:cNvSpPr txBox="1">
            <a:spLocks noChangeArrowheads="1"/>
          </p:cNvSpPr>
          <p:nvPr/>
        </p:nvSpPr>
        <p:spPr bwMode="auto">
          <a:xfrm>
            <a:off x="468313" y="4149725"/>
            <a:ext cx="503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О</a:t>
            </a:r>
          </a:p>
        </p:txBody>
      </p:sp>
      <p:sp>
        <p:nvSpPr>
          <p:cNvPr id="23033" name="Text Box 1529"/>
          <p:cNvSpPr txBox="1">
            <a:spLocks noChangeArrowheads="1"/>
          </p:cNvSpPr>
          <p:nvPr/>
        </p:nvSpPr>
        <p:spPr bwMode="auto">
          <a:xfrm>
            <a:off x="468313" y="4724400"/>
            <a:ext cx="503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К</a:t>
            </a:r>
          </a:p>
        </p:txBody>
      </p:sp>
      <p:sp>
        <p:nvSpPr>
          <p:cNvPr id="23034" name="Text Box 1530"/>
          <p:cNvSpPr txBox="1">
            <a:spLocks noChangeArrowheads="1"/>
          </p:cNvSpPr>
          <p:nvPr/>
        </p:nvSpPr>
        <p:spPr bwMode="auto">
          <a:xfrm>
            <a:off x="1285852" y="1484313"/>
            <a:ext cx="477861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/>
              <a:t>Р</a:t>
            </a:r>
          </a:p>
        </p:txBody>
      </p:sp>
      <p:sp>
        <p:nvSpPr>
          <p:cNvPr id="23035" name="Text Box 1531"/>
          <p:cNvSpPr txBox="1">
            <a:spLocks noChangeArrowheads="1"/>
          </p:cNvSpPr>
          <p:nvPr/>
        </p:nvSpPr>
        <p:spPr bwMode="auto">
          <a:xfrm>
            <a:off x="1331913" y="1989138"/>
            <a:ext cx="57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У</a:t>
            </a:r>
          </a:p>
        </p:txBody>
      </p:sp>
      <p:sp>
        <p:nvSpPr>
          <p:cNvPr id="23036" name="Text Box 1532"/>
          <p:cNvSpPr txBox="1">
            <a:spLocks noChangeArrowheads="1"/>
          </p:cNvSpPr>
          <p:nvPr/>
        </p:nvSpPr>
        <p:spPr bwMode="auto">
          <a:xfrm>
            <a:off x="1403350" y="3068638"/>
            <a:ext cx="504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А</a:t>
            </a:r>
          </a:p>
        </p:txBody>
      </p:sp>
      <p:sp>
        <p:nvSpPr>
          <p:cNvPr id="23037" name="Text Box 1533"/>
          <p:cNvSpPr txBox="1">
            <a:spLocks noChangeArrowheads="1"/>
          </p:cNvSpPr>
          <p:nvPr/>
        </p:nvSpPr>
        <p:spPr bwMode="auto">
          <a:xfrm>
            <a:off x="2195513" y="1916113"/>
            <a:ext cx="504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М</a:t>
            </a:r>
          </a:p>
        </p:txBody>
      </p:sp>
      <p:sp>
        <p:nvSpPr>
          <p:cNvPr id="23038" name="Text Box 1534"/>
          <p:cNvSpPr txBox="1">
            <a:spLocks noChangeArrowheads="1"/>
          </p:cNvSpPr>
          <p:nvPr/>
        </p:nvSpPr>
        <p:spPr bwMode="auto">
          <a:xfrm>
            <a:off x="2195513" y="2924175"/>
            <a:ext cx="504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Л</a:t>
            </a:r>
          </a:p>
        </p:txBody>
      </p:sp>
      <p:sp>
        <p:nvSpPr>
          <p:cNvPr id="23039" name="Text Box 1535"/>
          <p:cNvSpPr txBox="1">
            <a:spLocks noChangeArrowheads="1"/>
          </p:cNvSpPr>
          <p:nvPr/>
        </p:nvSpPr>
        <p:spPr bwMode="auto">
          <a:xfrm>
            <a:off x="3132138" y="765175"/>
            <a:ext cx="503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Г</a:t>
            </a:r>
          </a:p>
        </p:txBody>
      </p:sp>
      <p:sp>
        <p:nvSpPr>
          <p:cNvPr id="23040" name="Text Box 1536"/>
          <p:cNvSpPr txBox="1">
            <a:spLocks noChangeArrowheads="1"/>
          </p:cNvSpPr>
          <p:nvPr/>
        </p:nvSpPr>
        <p:spPr bwMode="auto">
          <a:xfrm>
            <a:off x="3132138" y="1341438"/>
            <a:ext cx="43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Р</a:t>
            </a:r>
          </a:p>
        </p:txBody>
      </p:sp>
      <p:sp>
        <p:nvSpPr>
          <p:cNvPr id="23041" name="Text Box 1537"/>
          <p:cNvSpPr txBox="1">
            <a:spLocks noChangeArrowheads="1"/>
          </p:cNvSpPr>
          <p:nvPr/>
        </p:nvSpPr>
        <p:spPr bwMode="auto">
          <a:xfrm>
            <a:off x="3132138" y="1916113"/>
            <a:ext cx="57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А</a:t>
            </a:r>
          </a:p>
        </p:txBody>
      </p:sp>
      <p:sp>
        <p:nvSpPr>
          <p:cNvPr id="23042" name="Text Box 1538"/>
          <p:cNvSpPr txBox="1">
            <a:spLocks noChangeArrowheads="1"/>
          </p:cNvSpPr>
          <p:nvPr/>
        </p:nvSpPr>
        <p:spPr bwMode="auto">
          <a:xfrm>
            <a:off x="3203575" y="2924175"/>
            <a:ext cx="360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И</a:t>
            </a:r>
          </a:p>
        </p:txBody>
      </p:sp>
      <p:sp>
        <p:nvSpPr>
          <p:cNvPr id="23043" name="Text Box 1539"/>
          <p:cNvSpPr txBox="1">
            <a:spLocks noChangeArrowheads="1"/>
          </p:cNvSpPr>
          <p:nvPr/>
        </p:nvSpPr>
        <p:spPr bwMode="auto">
          <a:xfrm>
            <a:off x="3132138" y="3500438"/>
            <a:ext cx="43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Т</a:t>
            </a:r>
          </a:p>
        </p:txBody>
      </p:sp>
      <p:sp>
        <p:nvSpPr>
          <p:cNvPr id="23044" name="Text Box 1540"/>
          <p:cNvSpPr txBox="1">
            <a:spLocks noChangeArrowheads="1"/>
          </p:cNvSpPr>
          <p:nvPr/>
        </p:nvSpPr>
        <p:spPr bwMode="auto">
          <a:xfrm>
            <a:off x="4140200" y="1844675"/>
            <a:ext cx="43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Н</a:t>
            </a:r>
          </a:p>
        </p:txBody>
      </p:sp>
      <p:sp>
        <p:nvSpPr>
          <p:cNvPr id="23045" name="Text Box 1541"/>
          <p:cNvSpPr txBox="1">
            <a:spLocks noChangeArrowheads="1"/>
          </p:cNvSpPr>
          <p:nvPr/>
        </p:nvSpPr>
        <p:spPr bwMode="auto">
          <a:xfrm>
            <a:off x="4140200" y="2924175"/>
            <a:ext cx="43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Ф</a:t>
            </a:r>
          </a:p>
        </p:txBody>
      </p:sp>
      <p:sp>
        <p:nvSpPr>
          <p:cNvPr id="23046" name="Text Box 1542"/>
          <p:cNvSpPr txBox="1">
            <a:spLocks noChangeArrowheads="1"/>
          </p:cNvSpPr>
          <p:nvPr/>
        </p:nvSpPr>
        <p:spPr bwMode="auto">
          <a:xfrm>
            <a:off x="4140200" y="3429000"/>
            <a:ext cx="503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Т</a:t>
            </a:r>
          </a:p>
        </p:txBody>
      </p:sp>
      <p:sp>
        <p:nvSpPr>
          <p:cNvPr id="23047" name="Text Box 1543"/>
          <p:cNvSpPr txBox="1">
            <a:spLocks noChangeArrowheads="1"/>
          </p:cNvSpPr>
          <p:nvPr/>
        </p:nvSpPr>
        <p:spPr bwMode="auto">
          <a:xfrm>
            <a:off x="4140200" y="3933825"/>
            <a:ext cx="43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Ь</a:t>
            </a:r>
          </a:p>
        </p:txBody>
      </p:sp>
      <p:sp>
        <p:nvSpPr>
          <p:cNvPr id="23048" name="Text Box 1544"/>
          <p:cNvSpPr txBox="1">
            <a:spLocks noChangeArrowheads="1"/>
          </p:cNvSpPr>
          <p:nvPr/>
        </p:nvSpPr>
        <p:spPr bwMode="auto">
          <a:xfrm>
            <a:off x="5724525" y="1341438"/>
            <a:ext cx="360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У</a:t>
            </a:r>
          </a:p>
        </p:txBody>
      </p:sp>
      <p:sp>
        <p:nvSpPr>
          <p:cNvPr id="23049" name="Text Box 1545"/>
          <p:cNvSpPr txBox="1">
            <a:spLocks noChangeArrowheads="1"/>
          </p:cNvSpPr>
          <p:nvPr/>
        </p:nvSpPr>
        <p:spPr bwMode="auto">
          <a:xfrm>
            <a:off x="5651500" y="1844675"/>
            <a:ext cx="360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Г</a:t>
            </a:r>
          </a:p>
        </p:txBody>
      </p:sp>
      <p:sp>
        <p:nvSpPr>
          <p:cNvPr id="23050" name="Text Box 1546"/>
          <p:cNvSpPr txBox="1">
            <a:spLocks noChangeArrowheads="1"/>
          </p:cNvSpPr>
          <p:nvPr/>
        </p:nvSpPr>
        <p:spPr bwMode="auto">
          <a:xfrm>
            <a:off x="5651500" y="2924175"/>
            <a:ext cx="360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Л</a:t>
            </a:r>
          </a:p>
        </p:txBody>
      </p:sp>
      <p:sp>
        <p:nvSpPr>
          <p:cNvPr id="23051" name="Text Box 1547"/>
          <p:cNvSpPr txBox="1">
            <a:spLocks noChangeArrowheads="1"/>
          </p:cNvSpPr>
          <p:nvPr/>
        </p:nvSpPr>
        <p:spPr bwMode="auto">
          <a:xfrm>
            <a:off x="5651500" y="3500438"/>
            <a:ext cx="360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Ь</a:t>
            </a:r>
          </a:p>
        </p:txBody>
      </p:sp>
      <p:sp>
        <p:nvSpPr>
          <p:cNvPr id="23052" name="Text Box 1548"/>
          <p:cNvSpPr txBox="1">
            <a:spLocks noChangeArrowheads="1"/>
          </p:cNvSpPr>
          <p:nvPr/>
        </p:nvSpPr>
        <p:spPr bwMode="auto">
          <a:xfrm>
            <a:off x="6011863" y="2924175"/>
            <a:ext cx="360362" cy="210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Л</a:t>
            </a:r>
          </a:p>
          <a:p>
            <a:pPr>
              <a:spcBef>
                <a:spcPct val="50000"/>
              </a:spcBef>
            </a:pPr>
            <a:r>
              <a:rPr lang="ru-RU" sz="2400" b="1"/>
              <a:t>И</a:t>
            </a:r>
          </a:p>
          <a:p>
            <a:pPr>
              <a:spcBef>
                <a:spcPct val="50000"/>
              </a:spcBef>
            </a:pPr>
            <a:r>
              <a:rPr lang="ru-RU" sz="2400" b="1"/>
              <a:t>Н</a:t>
            </a:r>
          </a:p>
          <a:p>
            <a:pPr>
              <a:spcBef>
                <a:spcPct val="50000"/>
              </a:spcBef>
            </a:pPr>
            <a:r>
              <a:rPr lang="ru-RU" sz="2400" b="1"/>
              <a:t>А</a:t>
            </a:r>
          </a:p>
        </p:txBody>
      </p:sp>
      <p:sp>
        <p:nvSpPr>
          <p:cNvPr id="23053" name="Text Box 1549"/>
          <p:cNvSpPr txBox="1">
            <a:spLocks noChangeArrowheads="1"/>
          </p:cNvSpPr>
          <p:nvPr/>
        </p:nvSpPr>
        <p:spPr bwMode="auto">
          <a:xfrm>
            <a:off x="6372225" y="1844675"/>
            <a:ext cx="43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Г</a:t>
            </a:r>
          </a:p>
        </p:txBody>
      </p:sp>
      <p:sp>
        <p:nvSpPr>
          <p:cNvPr id="23054" name="Text Box 1550"/>
          <p:cNvSpPr txBox="1">
            <a:spLocks noChangeArrowheads="1"/>
          </p:cNvSpPr>
          <p:nvPr/>
        </p:nvSpPr>
        <p:spPr bwMode="auto">
          <a:xfrm>
            <a:off x="6443663" y="2924175"/>
            <a:ext cx="504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З</a:t>
            </a:r>
          </a:p>
        </p:txBody>
      </p:sp>
      <p:sp>
        <p:nvSpPr>
          <p:cNvPr id="23055" name="Text Box 1551"/>
          <p:cNvSpPr txBox="1">
            <a:spLocks noChangeArrowheads="1"/>
          </p:cNvSpPr>
          <p:nvPr/>
        </p:nvSpPr>
        <p:spPr bwMode="auto">
          <a:xfrm>
            <a:off x="7667625" y="2924175"/>
            <a:ext cx="433388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О</a:t>
            </a:r>
          </a:p>
          <a:p>
            <a:pPr>
              <a:spcBef>
                <a:spcPct val="50000"/>
              </a:spcBef>
            </a:pPr>
            <a:r>
              <a:rPr lang="ru-RU" sz="2400" b="1"/>
              <a:t>Р</a:t>
            </a:r>
          </a:p>
          <a:p>
            <a:pPr>
              <a:spcBef>
                <a:spcPct val="50000"/>
              </a:spcBef>
            </a:pPr>
            <a:r>
              <a:rPr lang="ru-RU" sz="2400" b="1"/>
              <a:t>Ф</a:t>
            </a:r>
          </a:p>
        </p:txBody>
      </p:sp>
      <p:sp>
        <p:nvSpPr>
          <p:cNvPr id="23056" name="Text Box 1552"/>
          <p:cNvSpPr txBox="1">
            <a:spLocks noChangeArrowheads="1"/>
          </p:cNvSpPr>
          <p:nvPr/>
        </p:nvSpPr>
        <p:spPr bwMode="auto">
          <a:xfrm>
            <a:off x="8101013" y="1341438"/>
            <a:ext cx="431800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И</a:t>
            </a:r>
          </a:p>
          <a:p>
            <a:pPr>
              <a:spcBef>
                <a:spcPct val="50000"/>
              </a:spcBef>
            </a:pPr>
            <a:r>
              <a:rPr lang="ru-RU" sz="2400" b="1"/>
              <a:t>З</a:t>
            </a:r>
          </a:p>
        </p:txBody>
      </p:sp>
      <p:sp>
        <p:nvSpPr>
          <p:cNvPr id="23057" name="Text Box 1553"/>
          <p:cNvSpPr txBox="1">
            <a:spLocks noChangeArrowheads="1"/>
          </p:cNvSpPr>
          <p:nvPr/>
        </p:nvSpPr>
        <p:spPr bwMode="auto">
          <a:xfrm>
            <a:off x="8172450" y="2924175"/>
            <a:ext cx="431800" cy="319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Е</a:t>
            </a:r>
          </a:p>
          <a:p>
            <a:pPr>
              <a:spcBef>
                <a:spcPct val="50000"/>
              </a:spcBef>
            </a:pPr>
            <a:r>
              <a:rPr lang="ru-RU" sz="2400" b="1"/>
              <a:t>С</a:t>
            </a:r>
          </a:p>
          <a:p>
            <a:pPr>
              <a:spcBef>
                <a:spcPct val="50000"/>
              </a:spcBef>
            </a:pPr>
            <a:r>
              <a:rPr lang="ru-RU" sz="2400" b="1"/>
              <a:t>Т</a:t>
            </a:r>
          </a:p>
          <a:p>
            <a:pPr>
              <a:spcBef>
                <a:spcPct val="50000"/>
              </a:spcBef>
            </a:pPr>
            <a:r>
              <a:rPr lang="ru-RU" sz="2400" b="1"/>
              <a:t>Н</a:t>
            </a:r>
          </a:p>
          <a:p>
            <a:pPr>
              <a:spcBef>
                <a:spcPct val="50000"/>
              </a:spcBef>
            </a:pPr>
            <a:r>
              <a:rPr lang="ru-RU" sz="2400" b="1"/>
              <a:t>Я</a:t>
            </a:r>
          </a:p>
          <a:p>
            <a:pPr>
              <a:spcBef>
                <a:spcPct val="50000"/>
              </a:spcBef>
            </a:pPr>
            <a:r>
              <a:rPr lang="ru-RU" sz="2400" b="1"/>
              <a:t>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30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30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30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0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3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3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3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3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3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3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30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30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500"/>
                            </p:stCondLst>
                            <p:childTnLst>
                              <p:par>
                                <p:cTn id="9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30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30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3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3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3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3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3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3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3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3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3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3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3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3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3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23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3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23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3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23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00"/>
                            </p:stCondLst>
                            <p:childTnLst>
                              <p:par>
                                <p:cTn id="1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23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3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030" grpId="0"/>
      <p:bldP spid="23031" grpId="0"/>
      <p:bldP spid="23032" grpId="0"/>
      <p:bldP spid="23034" grpId="0"/>
      <p:bldP spid="23035" grpId="0"/>
      <p:bldP spid="23036" grpId="0"/>
      <p:bldP spid="23037" grpId="0"/>
      <p:bldP spid="23038" grpId="0"/>
      <p:bldP spid="23039" grpId="0"/>
      <p:bldP spid="23040" grpId="0"/>
      <p:bldP spid="23044" grpId="0"/>
      <p:bldP spid="23048" grpId="0"/>
      <p:bldP spid="23049" grpId="0"/>
      <p:bldP spid="23050" grpId="0"/>
      <p:bldP spid="23051" grpId="0"/>
      <p:bldP spid="23052" grpId="0"/>
      <p:bldP spid="23053" grpId="0"/>
      <p:bldP spid="23054" grpId="0"/>
      <p:bldP spid="23055" grpId="0"/>
      <p:bldP spid="23056" grpId="0"/>
      <p:bldP spid="2305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1071563" y="857250"/>
            <a:ext cx="713581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Домашнее задание: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с.149-159, вопросы «Проверь себя», карточки.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14546" y="500042"/>
            <a:ext cx="6548454" cy="4714908"/>
          </a:xfrm>
        </p:spPr>
        <p:txBody>
          <a:bodyPr>
            <a:normAutofit/>
          </a:bodyPr>
          <a:lstStyle/>
          <a:p>
            <a:r>
              <a:rPr lang="ru-RU" sz="3100" dirty="0" smtClean="0">
                <a:solidFill>
                  <a:schemeClr val="tx1"/>
                </a:solidFill>
              </a:rPr>
              <a:t>Вращая глобус маленькой рукой,</a:t>
            </a:r>
            <a:br>
              <a:rPr lang="ru-RU" sz="3100" dirty="0" smtClean="0">
                <a:solidFill>
                  <a:schemeClr val="tx1"/>
                </a:solidFill>
              </a:rPr>
            </a:br>
            <a:r>
              <a:rPr lang="ru-RU" sz="3100" dirty="0" smtClean="0">
                <a:solidFill>
                  <a:schemeClr val="tx1"/>
                </a:solidFill>
              </a:rPr>
              <a:t>Ты  изучаешь шар Земной.</a:t>
            </a:r>
            <a:br>
              <a:rPr lang="ru-RU" sz="3100" dirty="0" smtClean="0">
                <a:solidFill>
                  <a:schemeClr val="tx1"/>
                </a:solidFill>
              </a:rPr>
            </a:br>
            <a:r>
              <a:rPr lang="ru-RU" sz="3100" dirty="0" smtClean="0">
                <a:solidFill>
                  <a:schemeClr val="tx1"/>
                </a:solidFill>
              </a:rPr>
              <a:t>Вчера познал  ты водные богатства.</a:t>
            </a:r>
            <a:br>
              <a:rPr lang="ru-RU" sz="3100" dirty="0" smtClean="0">
                <a:solidFill>
                  <a:schemeClr val="tx1"/>
                </a:solidFill>
              </a:rPr>
            </a:br>
            <a:r>
              <a:rPr lang="ru-RU" sz="3100" dirty="0" smtClean="0">
                <a:solidFill>
                  <a:schemeClr val="tx1"/>
                </a:solidFill>
              </a:rPr>
              <a:t>Теперь спешишь узнать  Земли – богатства!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b="1" i="1" dirty="0">
              <a:solidFill>
                <a:srgbClr val="00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285721" y="500043"/>
            <a:ext cx="7929994" cy="518310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 marL="273050" indent="-273050"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Какие материалы люди используют для строительства домов? </a:t>
            </a:r>
          </a:p>
          <a:p>
            <a:pPr marL="273050" indent="-27305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  <a:defRPr/>
            </a:pPr>
            <a:r>
              <a:rPr lang="ru-RU" sz="2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(цемент, кирпич, бетон, лес, песок)</a:t>
            </a:r>
          </a:p>
          <a:p>
            <a:pPr marL="273050" indent="-273050"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Для строительства дорог? </a:t>
            </a:r>
          </a:p>
          <a:p>
            <a:pPr marL="273050" indent="-27305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  <a:defRPr/>
            </a:pPr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(щебень, асфальт, бетон)</a:t>
            </a:r>
          </a:p>
          <a:p>
            <a:pPr marL="273050" indent="-273050"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ru-RU" sz="2600" b="1" dirty="0">
                <a:solidFill>
                  <a:srgbClr val="000000"/>
                </a:solidFill>
                <a:cs typeface="Arial" charset="0"/>
              </a:rPr>
              <a:t>Для строительства мостов? </a:t>
            </a:r>
          </a:p>
          <a:p>
            <a:pPr marL="273050" indent="-27305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  <a:defRPr/>
            </a:pPr>
            <a:r>
              <a:rPr lang="ru-RU" sz="2600" dirty="0">
                <a:solidFill>
                  <a:srgbClr val="000000"/>
                </a:solidFill>
                <a:cs typeface="Arial" charset="0"/>
              </a:rPr>
              <a:t>	(бетон, металл)</a:t>
            </a:r>
          </a:p>
          <a:p>
            <a:pPr marL="273050" indent="-273050"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Чем люди отапливают дома? </a:t>
            </a:r>
          </a:p>
          <a:p>
            <a:pPr marL="273050" indent="-27305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  <a:defRPr/>
            </a:pPr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(дрова, уголь, газ)</a:t>
            </a:r>
          </a:p>
          <a:p>
            <a:pPr marL="273050" indent="-273050"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Где люди берут эти материалы? </a:t>
            </a:r>
          </a:p>
          <a:p>
            <a:pPr marL="273050" indent="-27305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  <a:defRPr/>
            </a:pPr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(природа, земля)</a:t>
            </a:r>
          </a:p>
        </p:txBody>
      </p:sp>
      <p:grpSp>
        <p:nvGrpSpPr>
          <p:cNvPr id="3" name="Прямоугольник 3"/>
          <p:cNvGrpSpPr>
            <a:grpSpLocks/>
          </p:cNvGrpSpPr>
          <p:nvPr/>
        </p:nvGrpSpPr>
        <p:grpSpPr bwMode="auto">
          <a:xfrm>
            <a:off x="285720" y="357166"/>
            <a:ext cx="8001056" cy="5429288"/>
            <a:chOff x="405" y="405"/>
            <a:chExt cx="4680" cy="3195"/>
          </a:xfrm>
          <a:solidFill>
            <a:schemeClr val="accent4">
              <a:lumMod val="20000"/>
              <a:lumOff val="80000"/>
            </a:schemeClr>
          </a:solidFill>
        </p:grpSpPr>
        <p:pic>
          <p:nvPicPr>
            <p:cNvPr id="10244" name="Прямоугольник 3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52" y="1329"/>
              <a:ext cx="4009" cy="1708"/>
            </a:xfrm>
            <a:prstGeom prst="rect">
              <a:avLst/>
            </a:prstGeom>
            <a:grpFill/>
            <a:ln w="9525">
              <a:solidFill>
                <a:schemeClr val="accent4">
                  <a:lumMod val="20000"/>
                  <a:lumOff val="80000"/>
                </a:schemeClr>
              </a:solidFill>
              <a:miter lim="800000"/>
              <a:headEnd/>
              <a:tailEnd/>
            </a:ln>
          </p:spPr>
        </p:pic>
        <p:sp>
          <p:nvSpPr>
            <p:cNvPr id="4103" name="Text Box 7"/>
            <p:cNvSpPr txBox="1">
              <a:spLocks noChangeArrowheads="1"/>
            </p:cNvSpPr>
            <p:nvPr/>
          </p:nvSpPr>
          <p:spPr bwMode="auto">
            <a:xfrm>
              <a:off x="405" y="405"/>
              <a:ext cx="4680" cy="3195"/>
            </a:xfrm>
            <a:prstGeom prst="rect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6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Полезные ископаемые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428626" y="571480"/>
            <a:ext cx="8001026" cy="507209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 marL="273050" indent="-273050" algn="ctr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  <a:defRPr/>
            </a:pPr>
            <a:r>
              <a:rPr lang="ru-RU" sz="5400" dirty="0" smtClean="0">
                <a:cs typeface="Arial" charset="0"/>
              </a:rPr>
              <a:t>Полезные </a:t>
            </a:r>
            <a:r>
              <a:rPr lang="ru-RU" sz="5400" dirty="0">
                <a:cs typeface="Arial" charset="0"/>
              </a:rPr>
              <a:t>ископаемые</a:t>
            </a:r>
          </a:p>
          <a:p>
            <a:pPr marL="273050" indent="-27305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  <a:defRPr/>
            </a:pPr>
            <a:endParaRPr lang="ru-RU" sz="2600" dirty="0">
              <a:cs typeface="Arial" charset="0"/>
            </a:endParaRPr>
          </a:p>
          <a:p>
            <a:pPr marL="273050" indent="-27305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  <a:defRPr/>
            </a:pPr>
            <a:endParaRPr lang="ru-RU" sz="2600" dirty="0">
              <a:cs typeface="Arial" charset="0"/>
            </a:endParaRPr>
          </a:p>
          <a:p>
            <a:pPr marL="273050" indent="-27305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  <a:defRPr/>
            </a:pPr>
            <a:r>
              <a:rPr lang="ru-RU" sz="2800" dirty="0">
                <a:cs typeface="Arial" charset="0"/>
              </a:rPr>
              <a:t>		  </a:t>
            </a:r>
            <a:r>
              <a:rPr lang="ru-RU" sz="2800" dirty="0">
                <a:solidFill>
                  <a:srgbClr val="006600"/>
                </a:solidFill>
                <a:cs typeface="Arial" charset="0"/>
              </a:rPr>
              <a:t>	</a:t>
            </a:r>
          </a:p>
        </p:txBody>
      </p:sp>
      <p:graphicFrame>
        <p:nvGraphicFramePr>
          <p:cNvPr id="6" name="Схема 5"/>
          <p:cNvGraphicFramePr/>
          <p:nvPr/>
        </p:nvGraphicFramePr>
        <p:xfrm>
          <a:off x="571472" y="1571612"/>
          <a:ext cx="7358114" cy="49609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физкультминутка</a:t>
            </a: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2428860" y="1600200"/>
            <a:ext cx="5495940" cy="4873752"/>
          </a:xfrm>
        </p:spPr>
        <p:txBody>
          <a:bodyPr/>
          <a:lstStyle/>
          <a:p>
            <a:pPr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дорожке шли,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шли,шли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(шагаем),</a:t>
            </a:r>
          </a:p>
          <a:p>
            <a:pPr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Много камешков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нашли.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(повороты туловища).</a:t>
            </a:r>
          </a:p>
          <a:p>
            <a:pPr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Присели (сели), </a:t>
            </a:r>
          </a:p>
          <a:p>
            <a:pPr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собрали (встали).</a:t>
            </a:r>
          </a:p>
          <a:p>
            <a:pPr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Дальше пошли.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071803" y="500063"/>
            <a:ext cx="4429155" cy="847725"/>
          </a:xfrm>
        </p:spPr>
        <p:txBody>
          <a:bodyPr lIns="0" rIns="0" bIns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Каменный уголь</a:t>
            </a:r>
          </a:p>
        </p:txBody>
      </p:sp>
      <p:pic>
        <p:nvPicPr>
          <p:cNvPr id="5" name="Рисунок 4" descr="кам.уг.доб..bmp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22511" y="4143374"/>
            <a:ext cx="2502014" cy="2000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2928926" y="1714488"/>
            <a:ext cx="3357562" cy="1500187"/>
          </a:xfrm>
          <a:prstGeom prst="rect">
            <a:avLst/>
          </a:prstGeom>
        </p:spPr>
        <p:txBody>
          <a:bodyPr lIns="0" rIns="0" bIns="0" anchor="b">
            <a:normAutofit fontScale="47500" lnSpcReduction="20000"/>
          </a:bodyPr>
          <a:lstStyle/>
          <a:p>
            <a:pPr marL="914400" indent="-914400" fontAlgn="auto">
              <a:spcAft>
                <a:spcPts val="0"/>
              </a:spcAft>
              <a:defRPr/>
            </a:pPr>
            <a:r>
              <a:rPr lang="ru-RU" sz="5000" dirty="0">
                <a:latin typeface="Times New Roman" pitchFamily="18" charset="0"/>
                <a:ea typeface="+mj-ea"/>
                <a:cs typeface="Times New Roman" pitchFamily="18" charset="0"/>
              </a:rPr>
              <a:t>1. Твёрдый, но хрупкий</a:t>
            </a:r>
          </a:p>
          <a:p>
            <a:pPr marL="914400" indent="-914400" fontAlgn="auto">
              <a:spcAft>
                <a:spcPts val="0"/>
              </a:spcAft>
              <a:defRPr/>
            </a:pPr>
            <a:r>
              <a:rPr lang="ru-RU" sz="5000" dirty="0">
                <a:latin typeface="Times New Roman" pitchFamily="18" charset="0"/>
                <a:ea typeface="+mj-ea"/>
                <a:cs typeface="Times New Roman" pitchFamily="18" charset="0"/>
              </a:rPr>
              <a:t>2. Черного цвета, блестит</a:t>
            </a:r>
          </a:p>
          <a:p>
            <a:pPr marL="914400" indent="-914400" fontAlgn="auto">
              <a:spcAft>
                <a:spcPts val="0"/>
              </a:spcAft>
              <a:defRPr/>
            </a:pPr>
            <a:r>
              <a:rPr lang="ru-RU" sz="5000" dirty="0">
                <a:latin typeface="Times New Roman" pitchFamily="18" charset="0"/>
                <a:ea typeface="+mj-ea"/>
                <a:cs typeface="Times New Roman" pitchFamily="18" charset="0"/>
              </a:rPr>
              <a:t>3. Хорошо и ярко горит</a:t>
            </a:r>
          </a:p>
          <a:p>
            <a:pPr marL="914400" indent="-914400" fontAlgn="auto">
              <a:spcAft>
                <a:spcPts val="0"/>
              </a:spcAft>
              <a:defRPr/>
            </a:pPr>
            <a:r>
              <a:rPr lang="ru-RU" sz="5000" dirty="0">
                <a:latin typeface="Times New Roman" pitchFamily="18" charset="0"/>
                <a:ea typeface="+mj-ea"/>
                <a:cs typeface="Times New Roman" pitchFamily="18" charset="0"/>
              </a:rPr>
              <a:t>4. В воде не растворяется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572264" y="785794"/>
            <a:ext cx="642942" cy="50006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5372" name="Pictur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500043"/>
            <a:ext cx="2357454" cy="2443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73" name="Picture 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1500174"/>
            <a:ext cx="2393163" cy="1595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74" name="Picture 1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4071942"/>
            <a:ext cx="2636375" cy="2200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75" name="Picture 1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29322" y="4500570"/>
            <a:ext cx="2689421" cy="1828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0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928926" y="285750"/>
            <a:ext cx="2071702" cy="714358"/>
          </a:xfrm>
        </p:spPr>
        <p:txBody>
          <a:bodyPr lIns="0" rIns="0" bIns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Нефть</a:t>
            </a:r>
          </a:p>
        </p:txBody>
      </p:sp>
      <p:pic>
        <p:nvPicPr>
          <p:cNvPr id="4" name="Содержимое 3" descr="нефть.доб..jpg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6072198" y="1643050"/>
            <a:ext cx="2497137" cy="1857375"/>
          </a:xfrm>
        </p:spPr>
      </p:pic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132138" y="1484313"/>
            <a:ext cx="2940050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/>
          <a:lstStyle/>
          <a:p>
            <a:pPr marL="914400" indent="-914400">
              <a:lnSpc>
                <a:spcPct val="80000"/>
              </a:lnSpc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1. Жидкое</a:t>
            </a:r>
          </a:p>
          <a:p>
            <a:pPr marL="914400" indent="-914400">
              <a:lnSpc>
                <a:spcPct val="80000"/>
              </a:lnSpc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2. Черного цвета</a:t>
            </a:r>
          </a:p>
          <a:p>
            <a:pPr marL="914400" indent="-914400">
              <a:lnSpc>
                <a:spcPct val="80000"/>
              </a:lnSpc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3. С резким запахом (бензина)</a:t>
            </a:r>
          </a:p>
          <a:p>
            <a:pPr marL="914400" indent="-914400">
              <a:lnSpc>
                <a:spcPct val="80000"/>
              </a:lnSpc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4. Легче воды</a:t>
            </a:r>
          </a:p>
          <a:p>
            <a:pPr marL="914400" indent="-914400">
              <a:lnSpc>
                <a:spcPct val="80000"/>
              </a:lnSpc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5. Хорошо горит</a:t>
            </a:r>
          </a:p>
        </p:txBody>
      </p:sp>
      <p:pic>
        <p:nvPicPr>
          <p:cNvPr id="2052" name="Picture 4" descr="C:\Users\Рысь\Downloads\бут.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214422"/>
            <a:ext cx="2063750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 descr="C:\Users\Рысь\Downloads\заправк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38" y="3857625"/>
            <a:ext cx="2070100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Трапеция 13"/>
          <p:cNvSpPr/>
          <p:nvPr/>
        </p:nvSpPr>
        <p:spPr>
          <a:xfrm>
            <a:off x="4500562" y="428604"/>
            <a:ext cx="357188" cy="500066"/>
          </a:xfrm>
          <a:prstGeom prst="trapezoi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6395" name="Picture 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4286256"/>
            <a:ext cx="2546910" cy="1952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8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8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3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928794" y="214291"/>
            <a:ext cx="4929222" cy="714379"/>
          </a:xfrm>
        </p:spPr>
        <p:txBody>
          <a:bodyPr lIns="0" rIns="0" bIns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Железная руда</a:t>
            </a:r>
          </a:p>
        </p:txBody>
      </p:sp>
      <p:pic>
        <p:nvPicPr>
          <p:cNvPr id="4" name="Содержимое 3" descr="железная руда.jpg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85720" y="1500174"/>
            <a:ext cx="1928813" cy="1795463"/>
          </a:xfrm>
        </p:spPr>
      </p:pic>
      <p:pic>
        <p:nvPicPr>
          <p:cNvPr id="1026" name="Picture 2" descr="C:\Users\Рысь\Downloads\карьер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3429000"/>
            <a:ext cx="211455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Users\Рысь\Downloads\завод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3357562"/>
            <a:ext cx="26670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C:\Users\Рысь\Downloads\магнит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6125" y="4643438"/>
            <a:ext cx="2200275" cy="180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3" name="Прямая со стрелкой 22"/>
          <p:cNvCxnSpPr>
            <a:stCxn id="1026" idx="3"/>
            <a:endCxn id="1027" idx="1"/>
          </p:cNvCxnSpPr>
          <p:nvPr/>
        </p:nvCxnSpPr>
        <p:spPr>
          <a:xfrm flipV="1">
            <a:off x="2828898" y="4357687"/>
            <a:ext cx="3028986" cy="71438"/>
          </a:xfrm>
          <a:prstGeom prst="straightConnector1">
            <a:avLst/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Содержимое 2"/>
          <p:cNvSpPr txBox="1">
            <a:spLocks/>
          </p:cNvSpPr>
          <p:nvPr/>
        </p:nvSpPr>
        <p:spPr>
          <a:xfrm>
            <a:off x="2500298" y="1071546"/>
            <a:ext cx="4071966" cy="214314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914400" indent="-91440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1. Твердое</a:t>
            </a:r>
          </a:p>
          <a:p>
            <a:pPr marL="914400" indent="-91440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2. Чёрного цвета</a:t>
            </a:r>
          </a:p>
          <a:p>
            <a:pPr marL="914400" indent="-91440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3. Непрозрачное</a:t>
            </a:r>
          </a:p>
          <a:p>
            <a:pPr marL="914400" indent="-91440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4. Плотное</a:t>
            </a:r>
          </a:p>
          <a:p>
            <a:pPr marL="914400" indent="-91440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5. Притягивает металлические предметы</a:t>
            </a:r>
          </a:p>
          <a:p>
            <a:pPr marL="274320" indent="-274320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endParaRPr lang="ru-RU" sz="2600" dirty="0">
              <a:latin typeface="+mn-lt"/>
            </a:endParaRPr>
          </a:p>
        </p:txBody>
      </p:sp>
      <p:sp>
        <p:nvSpPr>
          <p:cNvPr id="32" name="Равнобедренный треугольник 31"/>
          <p:cNvSpPr/>
          <p:nvPr/>
        </p:nvSpPr>
        <p:spPr>
          <a:xfrm>
            <a:off x="5857884" y="214290"/>
            <a:ext cx="500066" cy="642942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7418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62750" y="1071546"/>
            <a:ext cx="2095530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6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000"/>
                            </p:stCondLst>
                            <p:childTnLst>
                              <p:par>
                                <p:cTn id="8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643174" y="214290"/>
            <a:ext cx="3929090" cy="919185"/>
          </a:xfrm>
        </p:spPr>
        <p:txBody>
          <a:bodyPr lIns="0" rIns="0" bIns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9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Известняк</a:t>
            </a:r>
          </a:p>
        </p:txBody>
      </p:sp>
      <p:pic>
        <p:nvPicPr>
          <p:cNvPr id="4" name="Содержимое 3" descr="извест.добыча.jpg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642910" y="4071942"/>
            <a:ext cx="2665413" cy="2000250"/>
          </a:xfrm>
        </p:spPr>
      </p:pic>
      <p:pic>
        <p:nvPicPr>
          <p:cNvPr id="7" name="Рисунок 6" descr="известняк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4214818"/>
            <a:ext cx="2643188" cy="197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285875" y="1357313"/>
            <a:ext cx="6357938" cy="1857375"/>
          </a:xfrm>
          <a:prstGeom prst="rect">
            <a:avLst/>
          </a:prstGeom>
        </p:spPr>
        <p:txBody>
          <a:bodyPr lIns="0" rIns="0" bIns="0" anchor="b">
            <a:normAutofit fontScale="92500" lnSpcReduction="10000"/>
          </a:bodyPr>
          <a:lstStyle/>
          <a:p>
            <a:pPr marL="914400" indent="-914400">
              <a:lnSpc>
                <a:spcPct val="80000"/>
              </a:lnSpc>
              <a:defRPr/>
            </a:pPr>
            <a:r>
              <a:rPr lang="ru-RU" sz="26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Твёрдый</a:t>
            </a:r>
          </a:p>
          <a:p>
            <a:pPr marL="914400" indent="-914400">
              <a:lnSpc>
                <a:spcPct val="80000"/>
              </a:lnSpc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2. Белого, серого или жёлтого цвета</a:t>
            </a:r>
          </a:p>
          <a:p>
            <a:pPr marL="914400" indent="-914400">
              <a:lnSpc>
                <a:spcPct val="80000"/>
              </a:lnSpc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3. Непрозрачный</a:t>
            </a:r>
          </a:p>
          <a:p>
            <a:pPr marL="914400" indent="-914400">
              <a:lnSpc>
                <a:spcPct val="80000"/>
              </a:lnSpc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4. Плотный</a:t>
            </a:r>
          </a:p>
          <a:p>
            <a:pPr marL="914400" indent="-914400">
              <a:lnSpc>
                <a:spcPct val="80000"/>
              </a:lnSpc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5. Если капнуть каплю кислоты – шипит (выделяется газ)</a:t>
            </a:r>
          </a:p>
        </p:txBody>
      </p:sp>
      <p:grpSp>
        <p:nvGrpSpPr>
          <p:cNvPr id="3" name="Группа 13"/>
          <p:cNvGrpSpPr>
            <a:grpSpLocks/>
          </p:cNvGrpSpPr>
          <p:nvPr/>
        </p:nvGrpSpPr>
        <p:grpSpPr bwMode="auto">
          <a:xfrm>
            <a:off x="5643570" y="642918"/>
            <a:ext cx="428625" cy="428625"/>
            <a:chOff x="3714744" y="1571612"/>
            <a:chExt cx="428628" cy="428628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3714744" y="1571612"/>
              <a:ext cx="428628" cy="42862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 rot="16200000" flipH="1">
              <a:off x="3714744" y="1571612"/>
              <a:ext cx="428628" cy="42862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>
              <a:off x="3714744" y="1571612"/>
              <a:ext cx="428628" cy="42862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800" decel="100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800" decel="100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800" decel="100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Balance</Template>
  <TotalTime>771</TotalTime>
  <Words>328</Words>
  <Application>Microsoft Office PowerPoint</Application>
  <PresentationFormat>Экран (4:3)</PresentationFormat>
  <Paragraphs>158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Эркер</vt:lpstr>
      <vt:lpstr>Наши  подземные богатства</vt:lpstr>
      <vt:lpstr>Вращая глобус маленькой рукой, Ты  изучаешь шар Земной. Вчера познал  ты водные богатства. Теперь спешишь узнать  Земли – богатства! </vt:lpstr>
      <vt:lpstr>Слайд 3</vt:lpstr>
      <vt:lpstr>Слайд 4</vt:lpstr>
      <vt:lpstr>физкультминутка </vt:lpstr>
      <vt:lpstr>Каменный уголь</vt:lpstr>
      <vt:lpstr>Нефть</vt:lpstr>
      <vt:lpstr>Железная руда</vt:lpstr>
      <vt:lpstr>Известняк</vt:lpstr>
      <vt:lpstr>Гранит (зернистый)  </vt:lpstr>
      <vt:lpstr>Глина</vt:lpstr>
      <vt:lpstr>Слайд 12</vt:lpstr>
      <vt:lpstr>Слайд 13</vt:lpstr>
      <vt:lpstr>Слайд 14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Вот уже звенит звонок Начинается урок Хозяйка подземных богатств В свое царство зовет сегодня нас.</dc:title>
  <dc:creator>галя</dc:creator>
  <cp:lastModifiedBy>Виолетта</cp:lastModifiedBy>
  <cp:revision>42</cp:revision>
  <dcterms:created xsi:type="dcterms:W3CDTF">2003-01-01T01:05:17Z</dcterms:created>
  <dcterms:modified xsi:type="dcterms:W3CDTF">2016-11-07T15:02:55Z</dcterms:modified>
</cp:coreProperties>
</file>