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4" r:id="rId4"/>
    <p:sldId id="275" r:id="rId5"/>
    <p:sldId id="277" r:id="rId6"/>
    <p:sldId id="266" r:id="rId7"/>
    <p:sldId id="264" r:id="rId8"/>
    <p:sldId id="267" r:id="rId9"/>
    <p:sldId id="26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3B2F"/>
    <a:srgbClr val="F0E0D0"/>
    <a:srgbClr val="846752"/>
    <a:srgbClr val="6A5342"/>
    <a:srgbClr val="291B0D"/>
    <a:srgbClr val="6633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CB7B1-5667-42D7-967A-65385D572360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7D60BD73-1B8A-4372-82EB-18BFE1D35257}" type="pres">
      <dgm:prSet presAssocID="{C67CB7B1-5667-42D7-967A-65385D5723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90D717F-C890-452D-A6D3-F8BD335EAEFC}" type="presOf" srcId="{C67CB7B1-5667-42D7-967A-65385D572360}" destId="{7D60BD73-1B8A-4372-82EB-18BFE1D35257}" srcOrd="0" destOrd="0" presId="urn:microsoft.com/office/officeart/2005/8/layout/vList2"/>
  </dgm:cxnLst>
  <dgm:bg>
    <a:solidFill>
      <a:srgbClr val="F0E0D0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773238"/>
            <a:ext cx="7772400" cy="1470025"/>
          </a:xfrm>
          <a:solidFill>
            <a:srgbClr val="FFFFFF">
              <a:alpha val="70000"/>
            </a:srgbClr>
          </a:solidFill>
          <a:ln w="57150"/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0FA55B8F-24E2-440C-A844-06199F0FF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277B5-62E3-43F8-8B14-2FD5E9544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6DFA-D71B-4A5F-9C34-9EEE8AEDD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23A4D-ADE2-43A3-9247-20EA03B8E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A24FA-0EBD-4326-BD66-972789EB9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CD9F5-47B9-4711-9F00-EC824BB19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AD9DE-F479-47EF-9A5C-8F028CEF1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FCF7-430A-4A4C-891A-36916D9E2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6DE1-E75F-41BE-8759-8E3D175C4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0F61-6F53-4C9F-BC2D-2C43C3001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1A86B-6E2C-486C-97C0-BAC9A9B93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9782975b876176144842b490277ebaa1-hcl0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5DB7BA9-2020-4104-989A-4C931EE3B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1214438"/>
            <a:ext cx="8429625" cy="2286000"/>
          </a:xfrm>
          <a:solidFill>
            <a:srgbClr val="FFFFFF">
              <a:alpha val="70195"/>
            </a:srgbClr>
          </a:solidFill>
        </p:spPr>
        <p:txBody>
          <a:bodyPr/>
          <a:lstStyle/>
          <a:p>
            <a:pPr algn="ctr" eaLnBrk="1" hangingPunct="1"/>
            <a:r>
              <a:rPr lang="ru-RU" sz="4000" u="sng" smtClean="0">
                <a:latin typeface="Comic Sans MS" pitchFamily="66" charset="0"/>
              </a:rPr>
              <a:t>Учебно-исследовательская деятельность как средство развития личности обучающегося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4643438"/>
            <a:ext cx="6900863" cy="1752600"/>
          </a:xfrm>
        </p:spPr>
        <p:txBody>
          <a:bodyPr/>
          <a:lstStyle/>
          <a:p>
            <a:pPr algn="r" eaLnBrk="1" hangingPunct="1"/>
            <a:r>
              <a:rPr lang="ru-RU" sz="1800" b="1" i="1" smtClean="0">
                <a:solidFill>
                  <a:schemeClr val="bg1"/>
                </a:solidFill>
                <a:latin typeface="Comic Sans MS" pitchFamily="66" charset="0"/>
              </a:rPr>
              <a:t>Одаренный ребенок – это ребенок, который выделяется яркими, очевидными, иногда выдающимися достижениями (или имеет внутренние предпосылки для  таких достижений) в том или ином виде деятельности.</a:t>
            </a:r>
          </a:p>
          <a:p>
            <a:pPr algn="r" eaLnBrk="1" hangingPunct="1"/>
            <a:r>
              <a:rPr lang="ru-RU" sz="1800" b="1" i="1" u="sng" smtClean="0">
                <a:solidFill>
                  <a:schemeClr val="bg1"/>
                </a:solidFill>
                <a:latin typeface="Comic Sans MS" pitchFamily="66" charset="0"/>
              </a:rPr>
              <a:t>Президентская программа «Дети России». </a:t>
            </a:r>
          </a:p>
          <a:p>
            <a:pPr eaLnBrk="1" hangingPunct="1"/>
            <a:r>
              <a:rPr lang="ru-RU" smtClean="0"/>
              <a:t>  </a:t>
            </a:r>
          </a:p>
          <a:p>
            <a:pPr eaLnBrk="1" hangingPunct="1"/>
            <a:endParaRPr lang="ru-RU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 Учебная исследовательская деятельность</a:t>
            </a:r>
          </a:p>
        </p:txBody>
      </p:sp>
      <p:sp>
        <p:nvSpPr>
          <p:cNvPr id="14338" name="Содержимое 3"/>
          <p:cNvSpPr>
            <a:spLocks noGrp="1"/>
          </p:cNvSpPr>
          <p:nvPr>
            <p:ph idx="1"/>
          </p:nvPr>
        </p:nvSpPr>
        <p:spPr>
          <a:xfrm>
            <a:off x="323850" y="1844675"/>
            <a:ext cx="8301038" cy="4824413"/>
          </a:xfrm>
          <a:prstGeom prst="roundRect">
            <a:avLst>
              <a:gd name="adj" fmla="val 16667"/>
            </a:avLst>
          </a:prstGeom>
          <a:solidFill>
            <a:srgbClr val="F0E0D0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80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</a:p>
        </p:txBody>
      </p:sp>
      <p:pic>
        <p:nvPicPr>
          <p:cNvPr id="14339" name="Picture 2" descr="j03381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5572125"/>
            <a:ext cx="893762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339975" y="2060575"/>
            <a:ext cx="4103688" cy="1225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latin typeface="Arial" charset="0"/>
              </a:rPr>
              <a:t>Процесс решения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3059113" y="3284538"/>
            <a:ext cx="12239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284663" y="3284538"/>
            <a:ext cx="13684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1258888" y="4149725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Научных</a:t>
            </a:r>
            <a:r>
              <a:rPr lang="ru-RU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b="1">
                <a:latin typeface="Arial" charset="0"/>
              </a:rPr>
              <a:t>проблем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4643438" y="4149725"/>
            <a:ext cx="2665412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Личностных проблем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835150" y="5661025"/>
            <a:ext cx="54006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atin typeface="Arial" charset="0"/>
              </a:rPr>
              <a:t>Построение </a:t>
            </a:r>
            <a:r>
              <a:rPr lang="ru-RU" b="1" i="1">
                <a:latin typeface="Arial" charset="0"/>
              </a:rPr>
              <a:t>субъективно</a:t>
            </a:r>
            <a:r>
              <a:rPr lang="ru-RU" b="1">
                <a:latin typeface="Arial" charset="0"/>
              </a:rPr>
              <a:t>-нового знания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3375"/>
            <a:ext cx="8715375" cy="1143000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chemeClr val="tx1"/>
                </a:solidFill>
              </a:rPr>
              <a:t>Учебные исследования</a:t>
            </a:r>
            <a:r>
              <a:rPr lang="ru-RU" smtClean="0"/>
              <a:t> </a:t>
            </a:r>
            <a:endParaRPr lang="ru-RU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7296" y="1417626"/>
          <a:ext cx="8229600" cy="4525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7" name="Picture 2" descr="j033812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29563" y="5572125"/>
            <a:ext cx="893762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3276600" y="1916113"/>
            <a:ext cx="4537075" cy="898525"/>
          </a:xfrm>
          <a:prstGeom prst="roundRect">
            <a:avLst/>
          </a:prstGeom>
          <a:solidFill>
            <a:srgbClr val="846752"/>
          </a:solidFill>
          <a:ln>
            <a:solidFill>
              <a:srgbClr val="4B3B2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>
                <a:solidFill>
                  <a:srgbClr val="FFFFFF"/>
                </a:solidFill>
                <a:latin typeface="Comic Sans MS" pitchFamily="66" charset="0"/>
              </a:rPr>
              <a:t>монопредметные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213" y="3429000"/>
            <a:ext cx="3887787" cy="1031875"/>
          </a:xfrm>
          <a:prstGeom prst="roundRect">
            <a:avLst/>
          </a:prstGeom>
          <a:solidFill>
            <a:srgbClr val="846752"/>
          </a:solidFill>
          <a:ln>
            <a:solidFill>
              <a:srgbClr val="4B3B2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3200">
                <a:solidFill>
                  <a:srgbClr val="FFFFFF"/>
                </a:solidFill>
                <a:latin typeface="Comic Sans MS" pitchFamily="66" charset="0"/>
              </a:rPr>
              <a:t>межпредметные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56100" y="4868863"/>
            <a:ext cx="3860800" cy="889000"/>
          </a:xfrm>
          <a:prstGeom prst="roundRect">
            <a:avLst/>
          </a:prstGeom>
          <a:solidFill>
            <a:srgbClr val="846752"/>
          </a:solidFill>
          <a:ln>
            <a:solidFill>
              <a:srgbClr val="4B3B2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>
                <a:solidFill>
                  <a:srgbClr val="FFFFFF"/>
                </a:solidFill>
                <a:latin typeface="Comic Sans MS" pitchFamily="66" charset="0"/>
              </a:rPr>
              <a:t>надпредметные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Содержимое 3"/>
          <p:cNvSpPr>
            <a:spLocks/>
          </p:cNvSpPr>
          <p:nvPr/>
        </p:nvSpPr>
        <p:spPr bwMode="auto">
          <a:xfrm>
            <a:off x="4714875" y="1857375"/>
            <a:ext cx="3543300" cy="4667250"/>
          </a:xfrm>
          <a:prstGeom prst="roundRect">
            <a:avLst>
              <a:gd name="adj" fmla="val 16667"/>
            </a:avLst>
          </a:prstGeom>
          <a:solidFill>
            <a:srgbClr val="F0E0D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ru-RU" sz="2800" b="1">
                <a:latin typeface="Arial" charset="0"/>
              </a:rPr>
              <a:t>Во внеурочной деятельности: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Исследовательская практика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Участие в образовательных экспедициях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Факультативы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Школьное УНИО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Олимпиады, конкурсы…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Учебный проект</a:t>
            </a:r>
          </a:p>
          <a:p>
            <a:pPr>
              <a:buFont typeface="Wingdings" pitchFamily="2" charset="2"/>
              <a:buNone/>
            </a:pPr>
            <a:endParaRPr lang="ru-RU" sz="2400">
              <a:latin typeface="Comic Sans MS" pitchFamily="66" charset="0"/>
            </a:endParaRPr>
          </a:p>
        </p:txBody>
      </p:sp>
      <p:sp>
        <p:nvSpPr>
          <p:cNvPr id="29701" name="Содержимое 3"/>
          <p:cNvSpPr>
            <a:spLocks/>
          </p:cNvSpPr>
          <p:nvPr/>
        </p:nvSpPr>
        <p:spPr bwMode="auto">
          <a:xfrm>
            <a:off x="714375" y="1857375"/>
            <a:ext cx="3786188" cy="4595813"/>
          </a:xfrm>
          <a:prstGeom prst="roundRect">
            <a:avLst>
              <a:gd name="adj" fmla="val 16667"/>
            </a:avLst>
          </a:prstGeom>
          <a:solidFill>
            <a:srgbClr val="F0E0D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ru-RU" sz="2800" b="1">
                <a:latin typeface="Arial" charset="0"/>
              </a:rPr>
              <a:t>На уроке: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Применение исследовательского метода обучения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Нетрадиционные уроки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Проведение учебного эксперимента</a:t>
            </a:r>
          </a:p>
          <a:p>
            <a:pPr>
              <a:buFontTx/>
              <a:buChar char="•"/>
            </a:pPr>
            <a:r>
              <a:rPr lang="ru-RU" sz="2400">
                <a:latin typeface="Arial" charset="0"/>
              </a:rPr>
              <a:t>Домашнее задание исследовательского характера</a:t>
            </a:r>
          </a:p>
          <a:p>
            <a:r>
              <a:rPr lang="ru-RU" sz="1800">
                <a:latin typeface="Arial" charset="0"/>
              </a:rPr>
              <a:t>…</a:t>
            </a:r>
          </a:p>
          <a:p>
            <a:pPr>
              <a:buFont typeface="Wingdings" pitchFamily="2" charset="2"/>
              <a:buNone/>
            </a:pPr>
            <a:endParaRPr lang="ru-RU" sz="1600">
              <a:latin typeface="Comic Sans MS" pitchFamily="66" charset="0"/>
            </a:endParaRPr>
          </a:p>
        </p:txBody>
      </p:sp>
      <p:pic>
        <p:nvPicPr>
          <p:cNvPr id="29702" name="Picture 2" descr="j03381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5684838"/>
            <a:ext cx="893762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500" y="2857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Comic Sans MS" pitchFamily="66" charset="0"/>
              </a:rPr>
              <a:t>Исследовательская деятельность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14313"/>
            <a:ext cx="8358187" cy="1203325"/>
          </a:xfrm>
        </p:spPr>
        <p:txBody>
          <a:bodyPr/>
          <a:lstStyle/>
          <a:p>
            <a:pPr algn="ctr" eaLnBrk="1" hangingPunct="1"/>
            <a:r>
              <a:rPr lang="ru-RU" sz="4000" b="0" smtClean="0">
                <a:solidFill>
                  <a:schemeClr val="tx1"/>
                </a:solidFill>
              </a:rPr>
              <a:t>Проблемы при  организации учебно-исследовательской деятельности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2786063" y="3214688"/>
            <a:ext cx="3000375" cy="1785937"/>
          </a:xfrm>
          <a:prstGeom prst="ellipse">
            <a:avLst/>
          </a:prstGeom>
          <a:solidFill>
            <a:srgbClr val="F0E0D0"/>
          </a:solidFill>
          <a:ln w="38100">
            <a:solidFill>
              <a:srgbClr val="4B3B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993300"/>
                </a:solidFill>
                <a:latin typeface="Arial" charset="0"/>
              </a:rPr>
              <a:t>Проблемы</a:t>
            </a:r>
          </a:p>
        </p:txBody>
      </p:sp>
      <p:sp>
        <p:nvSpPr>
          <p:cNvPr id="10" name="Содержимое 6"/>
          <p:cNvSpPr txBox="1">
            <a:spLocks/>
          </p:cNvSpPr>
          <p:nvPr/>
        </p:nvSpPr>
        <p:spPr bwMode="auto">
          <a:xfrm>
            <a:off x="0" y="1557338"/>
            <a:ext cx="3924300" cy="2211387"/>
          </a:xfrm>
          <a:prstGeom prst="ellipse">
            <a:avLst/>
          </a:prstGeom>
          <a:solidFill>
            <a:srgbClr val="F0E0D0"/>
          </a:solidFill>
          <a:ln w="38100" cap="flat" cmpd="sng" algn="ctr">
            <a:solidFill>
              <a:srgbClr val="4B3B2F"/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ru-RU" sz="1800">
                <a:solidFill>
                  <a:schemeClr val="tx1"/>
                </a:solidFill>
                <a:latin typeface="Arial" charset="0"/>
              </a:rPr>
              <a:t>Нехватка времени для написания УИР в связи с высокой загруженностью школьников </a:t>
            </a:r>
            <a:endParaRPr lang="ru-RU" sz="24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6"/>
          <p:cNvSpPr txBox="1">
            <a:spLocks/>
          </p:cNvSpPr>
          <p:nvPr/>
        </p:nvSpPr>
        <p:spPr bwMode="auto">
          <a:xfrm>
            <a:off x="4787900" y="1628775"/>
            <a:ext cx="3924300" cy="2211388"/>
          </a:xfrm>
          <a:prstGeom prst="ellipse">
            <a:avLst/>
          </a:prstGeom>
          <a:solidFill>
            <a:srgbClr val="F0E0D0"/>
          </a:solidFill>
          <a:ln w="38100" cap="flat" cmpd="sng" algn="ctr">
            <a:solidFill>
              <a:srgbClr val="4B3B2F"/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ru-RU" sz="1800">
                <a:solidFill>
                  <a:schemeClr val="tx1"/>
                </a:solidFill>
                <a:latin typeface="Arial" charset="0"/>
              </a:rPr>
              <a:t>Сложность с согласованием расписания УНИО и другого доп. Образования учащихся</a:t>
            </a:r>
            <a:endParaRPr lang="ru-RU" sz="24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6"/>
          <p:cNvSpPr txBox="1">
            <a:spLocks/>
          </p:cNvSpPr>
          <p:nvPr/>
        </p:nvSpPr>
        <p:spPr bwMode="auto">
          <a:xfrm>
            <a:off x="0" y="4437063"/>
            <a:ext cx="3924300" cy="2211387"/>
          </a:xfrm>
          <a:prstGeom prst="ellipse">
            <a:avLst/>
          </a:prstGeom>
          <a:solidFill>
            <a:srgbClr val="F0E0D0"/>
          </a:solidFill>
          <a:ln w="38100" cap="flat" cmpd="sng" algn="ctr">
            <a:solidFill>
              <a:srgbClr val="4B3B2F"/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ru-RU" sz="1800">
                <a:solidFill>
                  <a:schemeClr val="tx1"/>
                </a:solidFill>
                <a:latin typeface="Arial" charset="0"/>
              </a:rPr>
              <a:t>Недостаточное владение учителями технологией создания УИР</a:t>
            </a:r>
          </a:p>
          <a:p>
            <a:pPr marL="342900" indent="-342900" algn="ctr">
              <a:spcBef>
                <a:spcPct val="20000"/>
              </a:spcBef>
            </a:pPr>
            <a:endParaRPr lang="ru-RU" sz="24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Содержимое 6"/>
          <p:cNvSpPr txBox="1">
            <a:spLocks/>
          </p:cNvSpPr>
          <p:nvPr/>
        </p:nvSpPr>
        <p:spPr bwMode="auto">
          <a:xfrm>
            <a:off x="4932363" y="4292600"/>
            <a:ext cx="3924300" cy="2211388"/>
          </a:xfrm>
          <a:prstGeom prst="ellipse">
            <a:avLst/>
          </a:prstGeom>
          <a:solidFill>
            <a:srgbClr val="F0E0D0"/>
          </a:solidFill>
          <a:ln w="38100" cap="flat" cmpd="sng" algn="ctr">
            <a:solidFill>
              <a:srgbClr val="4B3B2F"/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ru-RU" sz="1800">
                <a:solidFill>
                  <a:schemeClr val="tx1"/>
                </a:solidFill>
                <a:latin typeface="Arial" charset="0"/>
              </a:rPr>
              <a:t>Недостаток кадрового потенциала для реализации исследовательских программ</a:t>
            </a:r>
            <a:endParaRPr lang="ru-RU" sz="240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3"/>
          <p:cNvSpPr>
            <a:spLocks noGrp="1"/>
          </p:cNvSpPr>
          <p:nvPr>
            <p:ph idx="1"/>
          </p:nvPr>
        </p:nvSpPr>
        <p:spPr>
          <a:xfrm>
            <a:off x="179388" y="1268413"/>
            <a:ext cx="8713787" cy="5329237"/>
          </a:xfrm>
          <a:prstGeom prst="roundRect">
            <a:avLst>
              <a:gd name="adj" fmla="val 16667"/>
            </a:avLst>
          </a:prstGeom>
          <a:solidFill>
            <a:srgbClr val="F0E0D0"/>
          </a:solidFill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400" smtClean="0">
                <a:solidFill>
                  <a:schemeClr val="tx1"/>
                </a:solidFill>
              </a:rPr>
              <a:t>Создание новой методики обучения, стимулирующей  интерес учащихся, их самостоятельность, творчество, практическую и интеллектуальную инициативу.</a:t>
            </a:r>
            <a:r>
              <a:rPr lang="ru-RU" sz="240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Расширение возможностей сетевого взаимодействия для организации УИР (объединение нескольких школ, кооперация школы с учреждениями общего, дополнительного, высшего, среднего и начального профессионального образования).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Создание условий для получения необходимой информации по организации УИР , а также получение консультационной помощи через сетевое школьное обеспечение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…</a:t>
            </a:r>
          </a:p>
          <a:p>
            <a:pPr eaLnBrk="1" hangingPunct="1">
              <a:spcBef>
                <a:spcPct val="0"/>
              </a:spcBef>
            </a:pPr>
            <a:endParaRPr lang="ru-RU" sz="240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611188" y="0"/>
            <a:ext cx="8229600" cy="11430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Возможные пути решения проблем</a:t>
            </a:r>
            <a:endParaRPr lang="ru-RU" sz="4000" b="1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Типы одаренности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  <a:prstGeom prst="roundRect">
            <a:avLst/>
          </a:prstGeom>
          <a:solidFill>
            <a:srgbClr val="F0E0D0"/>
          </a:solidFill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u="sng" dirty="0">
                <a:solidFill>
                  <a:schemeClr val="tx1"/>
                </a:solidFill>
                <a:latin typeface="Comic Sans MS" pitchFamily="66" charset="0"/>
              </a:rPr>
              <a:t>интеллектуальная одаренность: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u="sng" dirty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предметно-академическая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научно-исследовательская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научно-техническая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проектно-инновационная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334375" cy="1428750"/>
          </a:xfrm>
        </p:spPr>
        <p:txBody>
          <a:bodyPr/>
          <a:lstStyle/>
          <a:p>
            <a:pPr algn="ctr" eaLnBrk="1" hangingPunct="1"/>
            <a:r>
              <a:rPr lang="ru-RU" sz="3600" smtClean="0">
                <a:solidFill>
                  <a:schemeClr val="tx1"/>
                </a:solidFill>
              </a:rPr>
              <a:t/>
            </a:r>
            <a:br>
              <a:rPr lang="ru-RU" sz="3600" smtClean="0">
                <a:solidFill>
                  <a:schemeClr val="tx1"/>
                </a:solidFill>
              </a:rPr>
            </a:br>
            <a:r>
              <a:rPr lang="ru-RU" sz="3600" smtClean="0">
                <a:solidFill>
                  <a:schemeClr val="tx1"/>
                </a:solidFill>
              </a:rPr>
              <a:t>КАК НАПИСАТЬ И ЗАЩИТИТЬ</a:t>
            </a:r>
            <a:br>
              <a:rPr lang="ru-RU" sz="3600" smtClean="0">
                <a:solidFill>
                  <a:schemeClr val="tx1"/>
                </a:solidFill>
              </a:rPr>
            </a:br>
            <a:r>
              <a:rPr lang="ru-RU" sz="3600" smtClean="0">
                <a:solidFill>
                  <a:schemeClr val="tx1"/>
                </a:solidFill>
              </a:rPr>
              <a:t>НАУЧНУЮ РАБОТУ</a:t>
            </a:r>
            <a:r>
              <a:rPr lang="ru-RU" sz="3600" b="0" smtClean="0">
                <a:solidFill>
                  <a:schemeClr val="tx1"/>
                </a:solidFill>
              </a:rPr>
              <a:t/>
            </a:r>
            <a:br>
              <a:rPr lang="ru-RU" sz="3600" b="0" smtClean="0">
                <a:solidFill>
                  <a:schemeClr val="tx1"/>
                </a:solidFill>
              </a:rPr>
            </a:br>
            <a:endParaRPr lang="ru-RU" sz="3600" b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313" y="1928813"/>
            <a:ext cx="8572500" cy="4525962"/>
          </a:xfrm>
          <a:prstGeom prst="roundRect">
            <a:avLst/>
          </a:prstGeom>
          <a:solidFill>
            <a:srgbClr val="F0E0D0"/>
          </a:solidFill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ru-RU" u="sng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ru-RU" sz="2000" b="1" smtClean="0">
                <a:solidFill>
                  <a:schemeClr val="tx1"/>
                </a:solidFill>
              </a:rPr>
              <a:t>ОСНОВНЫЕ ВИДЫ ТВОРЧЕСКОЙ ДЕЯТЕЛЬНОСТИ УЧАЩИХСЯ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ВИДЫ И ОРГАНИЗАЦИОННЫЕ ФОРМЫ НАУЧНОЙ РАБОТЫ.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ПИСЬМЕННЫЕ НАУЧНЫЕ РАБОТЫ.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ПОДГОТОВКА И ПРОВЕДЕНИЕ НАУЧНОГО ИССЛЕДОВАНИЯ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ЯЗЫК И СТИЛЬ НАУЧНОЙ РАБОТЫ 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ОСОБЕННОСТИ ПОДГОТОВКИ СТРУКТУРНЫХ ЧАСТЕЙ ПИСЬМЕННОЙ РАБОТЫ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ОФОРМЛЕНИЕ СТРУКТУРНЫХ ЧАСТЕЙ НАУЧНЫХ РАБОТ</a:t>
            </a:r>
          </a:p>
          <a:p>
            <a:r>
              <a:rPr lang="ru-RU" sz="2000" b="1" smtClean="0">
                <a:solidFill>
                  <a:schemeClr val="tx1"/>
                </a:solidFill>
              </a:rPr>
              <a:t>ЗАЩИТА РЕЗУЛЬТАТОВ ИССЛЕДОВАНИЯ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Приложения</a:t>
            </a:r>
          </a:p>
        </p:txBody>
      </p:sp>
      <p:pic>
        <p:nvPicPr>
          <p:cNvPr id="23555" name="Picture 2" descr="j03381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5684838"/>
            <a:ext cx="893762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3"/>
          <p:cNvSpPr txBox="1">
            <a:spLocks/>
          </p:cNvSpPr>
          <p:nvPr/>
        </p:nvSpPr>
        <p:spPr bwMode="auto">
          <a:xfrm>
            <a:off x="539750" y="1628775"/>
            <a:ext cx="7543800" cy="4895850"/>
          </a:xfrm>
          <a:prstGeom prst="roundRect">
            <a:avLst/>
          </a:prstGeom>
          <a:solidFill>
            <a:srgbClr val="F0E0D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742950" lvl="1" indent="-285750"/>
            <a:r>
              <a:rPr lang="ru-RU" b="1"/>
              <a:t>ПРИЛОЖЕНИЕ 1: ПЛАНИРОВАНИЕ ПРЕДСТОЯЩЕЙ ДЕЯТЕЛЬНОСТИ</a:t>
            </a:r>
          </a:p>
          <a:p>
            <a:pPr marL="742950" lvl="1" indent="-285750"/>
            <a:r>
              <a:rPr lang="ru-RU" b="1"/>
              <a:t>ПРИЛОЖЕНИЕ 2: РЕКОМЕНДАЦИИ ПО ВЫБОРУ ТЕМЫ И ОФОРМЛЕНИЮ РЕЗУЛЬТАТОВ </a:t>
            </a:r>
          </a:p>
          <a:p>
            <a:pPr marL="742950" lvl="1" indent="-285750"/>
            <a:r>
              <a:rPr lang="ru-RU" b="1"/>
              <a:t>ИССЛЕДОВАТЕЛЬСКОЙ РАБОТЫ</a:t>
            </a:r>
          </a:p>
          <a:p>
            <a:pPr marL="742950" lvl="1" indent="-285750"/>
            <a:r>
              <a:rPr lang="ru-RU" b="1"/>
              <a:t>ПРИЛОЖЕНИЕ 3: ТИПОВАЯ СТРУКТУРНАЯ СХЕМА РАБОТЫ</a:t>
            </a:r>
          </a:p>
          <a:p>
            <a:pPr marL="742950" lvl="1" indent="-285750"/>
            <a:r>
              <a:rPr lang="ru-RU" b="1"/>
              <a:t>ПРИЛОЖЕНИЕ 4: ПРАВИЛА ОФОРМЛЕНИЯ НАУЧНОЙ РАБОТЫ</a:t>
            </a:r>
          </a:p>
          <a:p>
            <a:pPr marL="742950" lvl="1" indent="-285750"/>
            <a:r>
              <a:rPr lang="ru-RU" b="1"/>
              <a:t>ПРИЛОЖЕНИЕ 5: АППАРАТ НАУЧНОГО ИССЛЕДОВАНИЯ</a:t>
            </a:r>
          </a:p>
          <a:p>
            <a:pPr marL="742950" lvl="1" indent="-285750"/>
            <a:r>
              <a:rPr lang="ru-RU" b="1"/>
              <a:t>ПРИЛОЖЕНИЕ 6: ПРИМЕРНЫЙ ПЛАН ВЫСТУПЛЕНИЯ ИССЛЕДОВАТЕЛЯ НА НАУЧНОЙ КОНФЕРЕНЦИИ</a:t>
            </a:r>
          </a:p>
          <a:p>
            <a:pPr marL="742950" lvl="1" indent="-285750"/>
            <a:r>
              <a:rPr lang="ru-RU" b="1"/>
              <a:t>ПРИЛОЖЕНИЕ 7: КРИТЕРИИ ПРИ РЕЦЕНЗИРОВАНИИ РАБОТ И ПУБЛИЧНОЙ ЗАЩИТЕ</a:t>
            </a:r>
          </a:p>
          <a:p>
            <a:pPr marL="742950" lvl="1" indent="-285750"/>
            <a:r>
              <a:rPr lang="ru-RU" b="1"/>
              <a:t>ПРИЛОЖЕНИЕ </a:t>
            </a:r>
            <a:r>
              <a:rPr lang="en-US" b="1"/>
              <a:t>8</a:t>
            </a:r>
            <a:r>
              <a:rPr lang="ru-RU" b="1"/>
              <a:t>: ПРИМЕРЫ БИБЛИОГРАФИЧЕСКИХ ЗАПИСЕЙ </a:t>
            </a:r>
          </a:p>
          <a:p>
            <a:pPr marL="742950" lvl="1" indent="-285750"/>
            <a:r>
              <a:rPr lang="ru-RU" b="1"/>
              <a:t>ПРИЛОЖЕНИЕ 9: ПРИМЕРНОЕ ПОЛОЖЕНИЕ О РЕФЕРАТЕ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3_Eduboard">
  <a:themeElements>
    <a:clrScheme name="Edu 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o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53_Eduboard</Template>
  <TotalTime>362</TotalTime>
  <Words>299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Wingdings</vt:lpstr>
      <vt:lpstr>53_Eduboard</vt:lpstr>
      <vt:lpstr>53_Eduboard</vt:lpstr>
      <vt:lpstr>Учебно-исследовательская деятельность как средство развития личности обучающегося</vt:lpstr>
      <vt:lpstr> Учебная исследовательская деятельность</vt:lpstr>
      <vt:lpstr>Учебные исследования </vt:lpstr>
      <vt:lpstr>Исследовательская деятельность школьников</vt:lpstr>
      <vt:lpstr>Проблемы при  организации учебно-исследовательской деятельности</vt:lpstr>
      <vt:lpstr>Слайд 6</vt:lpstr>
      <vt:lpstr>Типы одаренности</vt:lpstr>
      <vt:lpstr> КАК НАПИСАТЬ И ЗАЩИТИТЬ НАУЧНУЮ РАБОТУ </vt:lpstr>
      <vt:lpstr>Приложения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30</cp:revision>
  <dcterms:created xsi:type="dcterms:W3CDTF">2014-10-23T06:55:43Z</dcterms:created>
  <dcterms:modified xsi:type="dcterms:W3CDTF">2010-11-20T05:56:20Z</dcterms:modified>
</cp:coreProperties>
</file>