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Default Extension="fntdata" ContentType="application/x-fontdata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95" r:id="rId6"/>
    <p:sldId id="296" r:id="rId7"/>
    <p:sldId id="274" r:id="rId8"/>
  </p:sldIdLst>
  <p:sldSz cx="9144000" cy="6858000" type="screen4x3"/>
  <p:notesSz cx="6858000" cy="9144000"/>
  <p:embeddedFontLst>
    <p:embeddedFont>
      <p:font typeface="Century Gothic" pitchFamily="34" charset="0"/>
      <p:regular r:id="rId9"/>
      <p:bold r:id="rId10"/>
      <p:italic r:id="rId11"/>
      <p:boldItalic r:id="rId12"/>
    </p:embeddedFont>
    <p:embeddedFont>
      <p:font typeface="Calibri" pitchFamily="34" charset="0"/>
      <p:regular r:id="rId13"/>
      <p:bold r:id="rId14"/>
      <p:italic r:id="rId15"/>
      <p:boldItalic r:id="rId16"/>
    </p:embeddedFont>
  </p:embeddedFontLst>
  <p:custDataLst>
    <p:tags r:id="rId17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0E3FDE45-AF77-4B5C-9715-49D594BDF05E}" styleName="Светлый стиль 1 - акцент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69012ECD-51FC-41F1-AA8D-1B2483CD663E}" styleName="Светлый стиль 2 - акцент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1E171933-4619-4E11-9A3F-F7608DF75F80}" styleName="Средний стиль 1 - акцент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2" d="100"/>
          <a:sy n="72" d="100"/>
        </p:scale>
        <p:origin x="-110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5.fntdata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10" Type="http://schemas.openxmlformats.org/officeDocument/2006/relationships/font" Target="fonts/font2.fntdata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17FBD3-1ED2-4847-9E4C-BCDEEA727DDC}" type="datetimeFigureOut">
              <a:rPr lang="ru-RU" smtClean="0"/>
              <a:pPr/>
              <a:t>01.11.2017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01B0C7-18E9-4916-82C6-F914A6CD21E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17FBD3-1ED2-4847-9E4C-BCDEEA727DDC}" type="datetimeFigureOut">
              <a:rPr lang="ru-RU" smtClean="0"/>
              <a:pPr/>
              <a:t>01.11.2017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01B0C7-18E9-4916-82C6-F914A6CD21E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17FBD3-1ED2-4847-9E4C-BCDEEA727DDC}" type="datetimeFigureOut">
              <a:rPr lang="ru-RU" smtClean="0"/>
              <a:pPr/>
              <a:t>01.11.2017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01B0C7-18E9-4916-82C6-F914A6CD21E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17FBD3-1ED2-4847-9E4C-BCDEEA727DDC}" type="datetimeFigureOut">
              <a:rPr lang="ru-RU" smtClean="0"/>
              <a:pPr/>
              <a:t>01.11.2017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01B0C7-18E9-4916-82C6-F914A6CD21E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17FBD3-1ED2-4847-9E4C-BCDEEA727DDC}" type="datetimeFigureOut">
              <a:rPr lang="ru-RU" smtClean="0"/>
              <a:pPr/>
              <a:t>01.11.2017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01B0C7-18E9-4916-82C6-F914A6CD21E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17FBD3-1ED2-4847-9E4C-BCDEEA727DDC}" type="datetimeFigureOut">
              <a:rPr lang="ru-RU" smtClean="0"/>
              <a:pPr/>
              <a:t>01.11.2017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01B0C7-18E9-4916-82C6-F914A6CD21E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17FBD3-1ED2-4847-9E4C-BCDEEA727DDC}" type="datetimeFigureOut">
              <a:rPr lang="ru-RU" smtClean="0"/>
              <a:pPr/>
              <a:t>01.11.2017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01B0C7-18E9-4916-82C6-F914A6CD21E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17FBD3-1ED2-4847-9E4C-BCDEEA727DDC}" type="datetimeFigureOut">
              <a:rPr lang="ru-RU" smtClean="0"/>
              <a:pPr/>
              <a:t>01.11.2017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01B0C7-18E9-4916-82C6-F914A6CD21E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17FBD3-1ED2-4847-9E4C-BCDEEA727DDC}" type="datetimeFigureOut">
              <a:rPr lang="ru-RU" smtClean="0"/>
              <a:pPr/>
              <a:t>01.11.2017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01B0C7-18E9-4916-82C6-F914A6CD21E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17FBD3-1ED2-4847-9E4C-BCDEEA727DDC}" type="datetimeFigureOut">
              <a:rPr lang="ru-RU" smtClean="0"/>
              <a:pPr/>
              <a:t>01.11.2017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01B0C7-18E9-4916-82C6-F914A6CD21E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17FBD3-1ED2-4847-9E4C-BCDEEA727DDC}" type="datetimeFigureOut">
              <a:rPr lang="ru-RU" smtClean="0"/>
              <a:pPr/>
              <a:t>01.11.2017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01B0C7-18E9-4916-82C6-F914A6CD21E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17FBD3-1ED2-4847-9E4C-BCDEEA727DDC}" type="datetimeFigureOut">
              <a:rPr lang="ru-RU" smtClean="0"/>
              <a:pPr/>
              <a:t>01.11.2017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01B0C7-18E9-4916-82C6-F914A6CD21E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fade/>
  </p:transition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gif"/><Relationship Id="rId4" Type="http://schemas.openxmlformats.org/officeDocument/2006/relationships/image" Target="../media/image4.g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gif"/><Relationship Id="rId4" Type="http://schemas.openxmlformats.org/officeDocument/2006/relationships/image" Target="../media/image7.g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gif"/><Relationship Id="rId4" Type="http://schemas.openxmlformats.org/officeDocument/2006/relationships/image" Target="../media/image4.g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gif"/><Relationship Id="rId4" Type="http://schemas.openxmlformats.org/officeDocument/2006/relationships/image" Target="../media/image4.g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gif"/><Relationship Id="rId4" Type="http://schemas.openxmlformats.org/officeDocument/2006/relationships/image" Target="../media/image4.gi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back_titl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995936" y="188640"/>
            <a:ext cx="4968552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4800" dirty="0" smtClean="0">
                <a:latin typeface="Century Gothic" pitchFamily="34" charset="0"/>
              </a:rPr>
              <a:t>Решение расчётной задачи №27 методом «стаканов»</a:t>
            </a:r>
            <a:endParaRPr lang="ru-RU" sz="4800" dirty="0">
              <a:latin typeface="Century Gothic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995936" y="5294818"/>
            <a:ext cx="496855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600" b="1" dirty="0" err="1" smtClean="0">
                <a:latin typeface="Times New Roman" pitchFamily="18" charset="0"/>
                <a:cs typeface="Times New Roman" pitchFamily="18" charset="0"/>
              </a:rPr>
              <a:t>Бобкова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О.В.</a:t>
            </a:r>
          </a:p>
          <a:p>
            <a:pPr algn="r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Учитель биологии и химии</a:t>
            </a:r>
          </a:p>
          <a:p>
            <a:pPr algn="r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МБОУ «</a:t>
            </a:r>
            <a:r>
              <a:rPr lang="ru-RU" sz="1600" b="1" dirty="0" err="1" smtClean="0">
                <a:latin typeface="Times New Roman" pitchFamily="18" charset="0"/>
                <a:cs typeface="Times New Roman" pitchFamily="18" charset="0"/>
              </a:rPr>
              <a:t>Чечеульская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СОШ»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back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Рисунок 4" descr="green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23728" y="1970534"/>
            <a:ext cx="1485900" cy="131445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907704" y="188640"/>
            <a:ext cx="705678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К 300г 6% раствора серной кислоты прилили 100г воды. Чему равна массовая доля (в %) кислоты в полученном растворе?</a:t>
            </a:r>
            <a:endParaRPr lang="ru-RU" sz="2400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Рисунок 6" descr="yellow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123728" y="3554710"/>
            <a:ext cx="1485900" cy="1314450"/>
          </a:xfrm>
          <a:prstGeom prst="rect">
            <a:avLst/>
          </a:prstGeom>
        </p:spPr>
      </p:pic>
      <p:pic>
        <p:nvPicPr>
          <p:cNvPr id="8" name="Рисунок 7" descr="pink.gif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123728" y="5066878"/>
            <a:ext cx="1485900" cy="131445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3563888" y="2132856"/>
            <a:ext cx="5256584" cy="1200329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400" dirty="0" smtClean="0">
                <a:latin typeface="Arial" pitchFamily="34" charset="0"/>
                <a:cs typeface="Arial" pitchFamily="34" charset="0"/>
              </a:rPr>
              <a:t>Учащиеся находят массу растворённого вещества в первом растворе (6% 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∙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 300г / 100% = 18г.)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571868" y="3714752"/>
            <a:ext cx="5256584" cy="830997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400" dirty="0" smtClean="0">
                <a:latin typeface="Arial" pitchFamily="34" charset="0"/>
                <a:cs typeface="Arial" pitchFamily="34" charset="0"/>
              </a:rPr>
              <a:t>Находят массу нового раствора (300г + 100г = 400г)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563888" y="5108991"/>
            <a:ext cx="5256584" cy="1200329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400" dirty="0" smtClean="0">
                <a:latin typeface="Arial" pitchFamily="34" charset="0"/>
                <a:cs typeface="Arial" pitchFamily="34" charset="0"/>
              </a:rPr>
              <a:t>Находят массовую долю кислоты в новом растворе (18г/400г 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∙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 100% = 4,5%)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429124" y="1571612"/>
            <a:ext cx="30718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ТРАДИЦИОННО:</a:t>
            </a:r>
            <a:endParaRPr lang="ru-RU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7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17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17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back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907704" y="188640"/>
            <a:ext cx="70567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  <a:latin typeface="Century Gothic" pitchFamily="34" charset="0"/>
              </a:rPr>
              <a:t>«МЕТОД СТАКАНОВ»</a:t>
            </a:r>
            <a:endParaRPr lang="ru-RU" sz="3200" b="1" dirty="0">
              <a:solidFill>
                <a:srgbClr val="C00000"/>
              </a:solidFill>
              <a:latin typeface="Century Gothic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563888" y="1700808"/>
            <a:ext cx="5256584" cy="147732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ru-RU" sz="2000" dirty="0" smtClean="0">
                <a:latin typeface="Arial" pitchFamily="34" charset="0"/>
                <a:cs typeface="Arial" pitchFamily="34" charset="0"/>
              </a:rPr>
              <a:t>Составляется схема приготовления раствора:</a:t>
            </a:r>
          </a:p>
          <a:p>
            <a:pPr>
              <a:spcAft>
                <a:spcPts val="600"/>
              </a:spcAft>
            </a:pPr>
            <a:endParaRPr lang="ru-RU" sz="2000" dirty="0" smtClean="0">
              <a:latin typeface="Arial" pitchFamily="34" charset="0"/>
              <a:cs typeface="Arial" pitchFamily="34" charset="0"/>
            </a:endParaRPr>
          </a:p>
          <a:p>
            <a:pPr>
              <a:spcAft>
                <a:spcPts val="600"/>
              </a:spcAft>
            </a:pPr>
            <a:r>
              <a:rPr lang="ru-RU" sz="2000" dirty="0" smtClean="0">
                <a:latin typeface="Arial" pitchFamily="34" charset="0"/>
                <a:cs typeface="Arial" pitchFamily="34" charset="0"/>
              </a:rPr>
              <a:t>    300г       +    100г       =         400г</a:t>
            </a:r>
            <a:endParaRPr lang="ru-RU" sz="2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563888" y="3638634"/>
            <a:ext cx="5256584" cy="1092607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ru-RU" sz="2000" dirty="0" smtClean="0">
                <a:latin typeface="Arial" pitchFamily="34" charset="0"/>
                <a:cs typeface="Arial" pitchFamily="34" charset="0"/>
              </a:rPr>
              <a:t>Составляется уравнение и решается относительно </a:t>
            </a:r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ru-RU" sz="2000" i="1" dirty="0" smtClean="0">
                <a:latin typeface="Arial" pitchFamily="34" charset="0"/>
                <a:cs typeface="Arial" pitchFamily="34" charset="0"/>
              </a:rPr>
              <a:t>:</a:t>
            </a:r>
          </a:p>
          <a:p>
            <a:pPr>
              <a:spcAft>
                <a:spcPts val="600"/>
              </a:spcAft>
            </a:pPr>
            <a:r>
              <a:rPr lang="ru-RU" sz="2000" i="1" dirty="0" smtClean="0">
                <a:latin typeface="Arial" pitchFamily="34" charset="0"/>
                <a:cs typeface="Arial" pitchFamily="34" charset="0"/>
              </a:rPr>
              <a:t>300∙6 + 0∙100 = 400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х</a:t>
            </a:r>
            <a:endParaRPr lang="ru-RU" sz="20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563888" y="5229200"/>
            <a:ext cx="5256584" cy="1169551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ru-RU" sz="2000" dirty="0" smtClean="0">
                <a:latin typeface="Arial" pitchFamily="34" charset="0"/>
                <a:cs typeface="Arial" pitchFamily="34" charset="0"/>
              </a:rPr>
              <a:t>Получаем тот же ответ: </a:t>
            </a:r>
            <a:r>
              <a:rPr lang="ru-RU" sz="2000" i="1" dirty="0" err="1" smtClean="0"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= 4,5% </a:t>
            </a:r>
          </a:p>
          <a:p>
            <a:pPr>
              <a:spcAft>
                <a:spcPts val="600"/>
              </a:spcAft>
            </a:pPr>
            <a:r>
              <a:rPr lang="ru-RU" sz="2000" dirty="0" smtClean="0">
                <a:latin typeface="Arial" pitchFamily="34" charset="0"/>
                <a:cs typeface="Arial" pitchFamily="34" charset="0"/>
              </a:rPr>
              <a:t>ВАЖНО!!! </a:t>
            </a:r>
          </a:p>
          <a:p>
            <a:pPr>
              <a:spcAft>
                <a:spcPts val="600"/>
              </a:spcAft>
            </a:pPr>
            <a:r>
              <a:rPr lang="ru-RU" sz="2000" dirty="0" smtClean="0">
                <a:latin typeface="Arial" pitchFamily="34" charset="0"/>
                <a:cs typeface="Arial" pitchFamily="34" charset="0"/>
              </a:rPr>
              <a:t>Существенно экономим время.</a:t>
            </a:r>
            <a:endParaRPr lang="ru-RU" sz="20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2" name="Рисунок 11" descr="blue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23728" y="1916832"/>
            <a:ext cx="1485900" cy="1314450"/>
          </a:xfrm>
          <a:prstGeom prst="rect">
            <a:avLst/>
          </a:prstGeom>
        </p:spPr>
      </p:pic>
      <p:pic>
        <p:nvPicPr>
          <p:cNvPr id="13" name="Рисунок 12" descr="magenta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123728" y="3645024"/>
            <a:ext cx="1485900" cy="1314450"/>
          </a:xfrm>
          <a:prstGeom prst="rect">
            <a:avLst/>
          </a:prstGeom>
        </p:spPr>
      </p:pic>
      <p:pic>
        <p:nvPicPr>
          <p:cNvPr id="14" name="Рисунок 13" descr="red.gif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123728" y="5210894"/>
            <a:ext cx="1485900" cy="1314450"/>
          </a:xfrm>
          <a:prstGeom prst="rect">
            <a:avLst/>
          </a:prstGeom>
        </p:spPr>
      </p:pic>
      <p:sp>
        <p:nvSpPr>
          <p:cNvPr id="15" name="Блок-схема: магнитный диск 14"/>
          <p:cNvSpPr/>
          <p:nvPr/>
        </p:nvSpPr>
        <p:spPr>
          <a:xfrm>
            <a:off x="3929058" y="2428868"/>
            <a:ext cx="500066" cy="428628"/>
          </a:xfrm>
          <a:prstGeom prst="flowChartMagneticDis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6%</a:t>
            </a:r>
            <a:endParaRPr lang="ru-RU" dirty="0"/>
          </a:p>
        </p:txBody>
      </p:sp>
      <p:sp>
        <p:nvSpPr>
          <p:cNvPr id="16" name="Блок-схема: магнитный диск 15"/>
          <p:cNvSpPr/>
          <p:nvPr/>
        </p:nvSpPr>
        <p:spPr>
          <a:xfrm>
            <a:off x="5357818" y="2428868"/>
            <a:ext cx="500066" cy="428628"/>
          </a:xfrm>
          <a:prstGeom prst="flowChartMagneticDis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0%</a:t>
            </a:r>
            <a:endParaRPr lang="ru-RU" dirty="0"/>
          </a:p>
        </p:txBody>
      </p:sp>
      <p:sp>
        <p:nvSpPr>
          <p:cNvPr id="17" name="Блок-схема: магнитный диск 16"/>
          <p:cNvSpPr/>
          <p:nvPr/>
        </p:nvSpPr>
        <p:spPr>
          <a:xfrm>
            <a:off x="7143768" y="2428868"/>
            <a:ext cx="500066" cy="428628"/>
          </a:xfrm>
          <a:prstGeom prst="flowChartMagneticDis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Х%</a:t>
            </a:r>
            <a:endParaRPr lang="ru-RU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7" presetClass="entr" presetSubtype="8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17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17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1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back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142976" y="188640"/>
            <a:ext cx="782151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После упаривания 500 мл 10% раствора хлорида калия (плотность – 1,11г/мл его масса уменьшилась на 100г. Чему равна массовая доля соли в полученном растворе?)</a:t>
            </a:r>
            <a:endParaRPr lang="ru-RU" sz="2400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5" name="Рисунок 14" descr="green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23728" y="1484784"/>
            <a:ext cx="1485900" cy="1314450"/>
          </a:xfrm>
          <a:prstGeom prst="rect">
            <a:avLst/>
          </a:prstGeom>
        </p:spPr>
      </p:pic>
      <p:pic>
        <p:nvPicPr>
          <p:cNvPr id="16" name="Рисунок 15" descr="yellow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123728" y="3212976"/>
            <a:ext cx="1485900" cy="1314450"/>
          </a:xfrm>
          <a:prstGeom prst="rect">
            <a:avLst/>
          </a:prstGeom>
        </p:spPr>
      </p:pic>
      <p:pic>
        <p:nvPicPr>
          <p:cNvPr id="17" name="Рисунок 16" descr="pink.gif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123728" y="5066878"/>
            <a:ext cx="1485900" cy="1314450"/>
          </a:xfrm>
          <a:prstGeom prst="rect">
            <a:avLst/>
          </a:prstGeom>
        </p:spPr>
      </p:pic>
      <p:sp>
        <p:nvSpPr>
          <p:cNvPr id="18" name="TextBox 17"/>
          <p:cNvSpPr txBox="1"/>
          <p:nvPr/>
        </p:nvSpPr>
        <p:spPr>
          <a:xfrm>
            <a:off x="3500430" y="1714488"/>
            <a:ext cx="5256584" cy="92333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dirty="0" smtClean="0">
                <a:latin typeface="Arial" pitchFamily="34" charset="0"/>
                <a:cs typeface="Arial" pitchFamily="34" charset="0"/>
              </a:rPr>
              <a:t>Находим массу исходного раствора, используя данные плотности: </a:t>
            </a:r>
          </a:p>
          <a:p>
            <a:pPr algn="ctr"/>
            <a:r>
              <a:rPr lang="ru-RU" dirty="0" smtClean="0">
                <a:latin typeface="Arial" pitchFamily="34" charset="0"/>
                <a:cs typeface="Arial" pitchFamily="34" charset="0"/>
              </a:rPr>
              <a:t>500мл∙1,11г/мл = 555г</a:t>
            </a:r>
            <a:endParaRPr lang="ru-RU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3571868" y="2928934"/>
            <a:ext cx="4572000" cy="1354217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spcAft>
                <a:spcPts val="600"/>
              </a:spcAft>
            </a:pPr>
            <a:r>
              <a:rPr lang="ru-RU" dirty="0" smtClean="0">
                <a:latin typeface="Arial" pitchFamily="34" charset="0"/>
                <a:cs typeface="Arial" pitchFamily="34" charset="0"/>
              </a:rPr>
              <a:t>Составляется схема приготовления раствора:</a:t>
            </a:r>
          </a:p>
          <a:p>
            <a:pPr>
              <a:spcAft>
                <a:spcPts val="600"/>
              </a:spcAft>
            </a:pPr>
            <a:endParaRPr lang="ru-RU" dirty="0" smtClean="0">
              <a:latin typeface="Arial" pitchFamily="34" charset="0"/>
              <a:cs typeface="Arial" pitchFamily="34" charset="0"/>
            </a:endParaRPr>
          </a:p>
          <a:p>
            <a:pPr>
              <a:spcAft>
                <a:spcPts val="600"/>
              </a:spcAft>
            </a:pPr>
            <a:r>
              <a:rPr lang="ru-RU" dirty="0" smtClean="0">
                <a:latin typeface="Arial" pitchFamily="34" charset="0"/>
                <a:cs typeface="Arial" pitchFamily="34" charset="0"/>
              </a:rPr>
              <a:t>   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   555г       -    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100г       =         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455г</a:t>
            </a:r>
            <a:endParaRPr lang="ru-RU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5" name="Блок-схема: магнитный диск 24"/>
          <p:cNvSpPr/>
          <p:nvPr/>
        </p:nvSpPr>
        <p:spPr>
          <a:xfrm>
            <a:off x="3857620" y="3500438"/>
            <a:ext cx="642942" cy="428628"/>
          </a:xfrm>
          <a:prstGeom prst="flowChartMagneticDis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10%</a:t>
            </a:r>
            <a:endParaRPr lang="ru-RU" dirty="0"/>
          </a:p>
        </p:txBody>
      </p:sp>
      <p:sp>
        <p:nvSpPr>
          <p:cNvPr id="26" name="Блок-схема: магнитный диск 25"/>
          <p:cNvSpPr/>
          <p:nvPr/>
        </p:nvSpPr>
        <p:spPr>
          <a:xfrm>
            <a:off x="5143504" y="3500438"/>
            <a:ext cx="642942" cy="428628"/>
          </a:xfrm>
          <a:prstGeom prst="flowChartMagneticDis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0</a:t>
            </a:r>
            <a:r>
              <a:rPr lang="ru-RU" dirty="0" smtClean="0"/>
              <a:t>%</a:t>
            </a:r>
            <a:endParaRPr lang="ru-RU" dirty="0"/>
          </a:p>
        </p:txBody>
      </p:sp>
      <p:sp>
        <p:nvSpPr>
          <p:cNvPr id="27" name="Блок-схема: магнитный диск 26"/>
          <p:cNvSpPr/>
          <p:nvPr/>
        </p:nvSpPr>
        <p:spPr>
          <a:xfrm>
            <a:off x="6786578" y="3429000"/>
            <a:ext cx="571504" cy="428628"/>
          </a:xfrm>
          <a:prstGeom prst="flowChartMagneticDis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Х %</a:t>
            </a:r>
            <a:endParaRPr lang="ru-RU" dirty="0"/>
          </a:p>
        </p:txBody>
      </p:sp>
      <p:sp>
        <p:nvSpPr>
          <p:cNvPr id="28" name="TextBox 27"/>
          <p:cNvSpPr txBox="1"/>
          <p:nvPr/>
        </p:nvSpPr>
        <p:spPr>
          <a:xfrm>
            <a:off x="3643306" y="5072074"/>
            <a:ext cx="4714908" cy="1200329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dirty="0" smtClean="0">
                <a:latin typeface="Arial" pitchFamily="34" charset="0"/>
                <a:cs typeface="Arial" pitchFamily="34" charset="0"/>
              </a:rPr>
              <a:t>Составляется уравнение и решается относительно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ru-RU" b="1" dirty="0" smtClean="0">
                <a:latin typeface="Arial" pitchFamily="34" charset="0"/>
                <a:cs typeface="Arial" pitchFamily="34" charset="0"/>
              </a:rPr>
              <a:t>:</a:t>
            </a:r>
          </a:p>
          <a:p>
            <a:r>
              <a:rPr lang="ru-RU" dirty="0" smtClean="0">
                <a:latin typeface="Arial" pitchFamily="34" charset="0"/>
                <a:cs typeface="Arial" pitchFamily="34" charset="0"/>
              </a:rPr>
              <a:t>10∙555 – 0∙100 = 455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х</a:t>
            </a:r>
          </a:p>
          <a:p>
            <a:r>
              <a:rPr lang="ru-RU" b="1" dirty="0" smtClean="0">
                <a:latin typeface="Arial" pitchFamily="34" charset="0"/>
                <a:cs typeface="Arial" pitchFamily="34" charset="0"/>
              </a:rPr>
              <a:t>Ответ: </a:t>
            </a:r>
            <a:r>
              <a:rPr lang="ru-RU" b="1" i="1" dirty="0" err="1" smtClean="0"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ru-RU" b="1" dirty="0" smtClean="0">
                <a:latin typeface="Arial" pitchFamily="34" charset="0"/>
                <a:cs typeface="Arial" pitchFamily="34" charset="0"/>
              </a:rPr>
              <a:t> = 12,2%</a:t>
            </a:r>
            <a:endParaRPr lang="ru-RU" b="1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7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back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142976" y="188640"/>
            <a:ext cx="782151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К 160г 10% раствора хлорида натрия добавили 10г этой же соли и 200г воды. Чему равна массовая доля (в %) соли в полученном растворе?</a:t>
            </a:r>
            <a:endParaRPr lang="ru-RU" sz="2400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5" name="Рисунок 14" descr="green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23728" y="1484784"/>
            <a:ext cx="1485900" cy="1314450"/>
          </a:xfrm>
          <a:prstGeom prst="rect">
            <a:avLst/>
          </a:prstGeom>
        </p:spPr>
      </p:pic>
      <p:pic>
        <p:nvPicPr>
          <p:cNvPr id="16" name="Рисунок 15" descr="yellow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123728" y="3212976"/>
            <a:ext cx="1485900" cy="1314450"/>
          </a:xfrm>
          <a:prstGeom prst="rect">
            <a:avLst/>
          </a:prstGeom>
        </p:spPr>
      </p:pic>
      <p:pic>
        <p:nvPicPr>
          <p:cNvPr id="17" name="Рисунок 16" descr="pink.gif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123728" y="5066878"/>
            <a:ext cx="1485900" cy="1314450"/>
          </a:xfrm>
          <a:prstGeom prst="rect">
            <a:avLst/>
          </a:prstGeom>
        </p:spPr>
      </p:pic>
      <p:sp>
        <p:nvSpPr>
          <p:cNvPr id="24" name="Прямоугольник 23"/>
          <p:cNvSpPr/>
          <p:nvPr/>
        </p:nvSpPr>
        <p:spPr>
          <a:xfrm>
            <a:off x="3571868" y="1500174"/>
            <a:ext cx="4572000" cy="1354217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spcAft>
                <a:spcPts val="600"/>
              </a:spcAft>
            </a:pPr>
            <a:r>
              <a:rPr lang="ru-RU" dirty="0" smtClean="0">
                <a:latin typeface="Arial" pitchFamily="34" charset="0"/>
                <a:cs typeface="Arial" pitchFamily="34" charset="0"/>
              </a:rPr>
              <a:t>Составляется схема приготовления раствора:</a:t>
            </a:r>
          </a:p>
          <a:p>
            <a:pPr>
              <a:spcAft>
                <a:spcPts val="600"/>
              </a:spcAft>
            </a:pPr>
            <a:endParaRPr lang="ru-RU" dirty="0" smtClean="0">
              <a:latin typeface="Arial" pitchFamily="34" charset="0"/>
              <a:cs typeface="Arial" pitchFamily="34" charset="0"/>
            </a:endParaRPr>
          </a:p>
          <a:p>
            <a:pPr>
              <a:spcAft>
                <a:spcPts val="600"/>
              </a:spcAft>
            </a:pPr>
            <a:r>
              <a:rPr lang="ru-RU" dirty="0" smtClean="0">
                <a:latin typeface="Arial" pitchFamily="34" charset="0"/>
                <a:cs typeface="Arial" pitchFamily="34" charset="0"/>
              </a:rPr>
              <a:t>   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   160г       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+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    10г       + 200г=       370г</a:t>
            </a:r>
            <a:endParaRPr lang="ru-RU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5" name="Блок-схема: магнитный диск 24"/>
          <p:cNvSpPr/>
          <p:nvPr/>
        </p:nvSpPr>
        <p:spPr>
          <a:xfrm>
            <a:off x="3929058" y="2071678"/>
            <a:ext cx="714380" cy="428628"/>
          </a:xfrm>
          <a:prstGeom prst="flowChartMagneticDis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10%</a:t>
            </a:r>
            <a:endParaRPr lang="ru-RU" dirty="0"/>
          </a:p>
        </p:txBody>
      </p:sp>
      <p:sp>
        <p:nvSpPr>
          <p:cNvPr id="26" name="Блок-схема: магнитный диск 25"/>
          <p:cNvSpPr/>
          <p:nvPr/>
        </p:nvSpPr>
        <p:spPr>
          <a:xfrm>
            <a:off x="5143504" y="2071678"/>
            <a:ext cx="714380" cy="428628"/>
          </a:xfrm>
          <a:prstGeom prst="flowChartMagneticDis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100%</a:t>
            </a:r>
            <a:endParaRPr lang="ru-RU" dirty="0"/>
          </a:p>
        </p:txBody>
      </p:sp>
      <p:sp>
        <p:nvSpPr>
          <p:cNvPr id="27" name="Блок-схема: магнитный диск 26"/>
          <p:cNvSpPr/>
          <p:nvPr/>
        </p:nvSpPr>
        <p:spPr>
          <a:xfrm>
            <a:off x="6215074" y="2071678"/>
            <a:ext cx="714380" cy="428628"/>
          </a:xfrm>
          <a:prstGeom prst="flowChartMagneticDis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0</a:t>
            </a:r>
            <a:r>
              <a:rPr lang="ru-RU" dirty="0" smtClean="0"/>
              <a:t> %</a:t>
            </a:r>
            <a:endParaRPr lang="ru-RU" dirty="0"/>
          </a:p>
        </p:txBody>
      </p:sp>
      <p:sp>
        <p:nvSpPr>
          <p:cNvPr id="28" name="TextBox 27"/>
          <p:cNvSpPr txBox="1"/>
          <p:nvPr/>
        </p:nvSpPr>
        <p:spPr>
          <a:xfrm>
            <a:off x="3571868" y="3357562"/>
            <a:ext cx="4714908" cy="92333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dirty="0" smtClean="0">
                <a:latin typeface="Arial" pitchFamily="34" charset="0"/>
                <a:cs typeface="Arial" pitchFamily="34" charset="0"/>
              </a:rPr>
              <a:t>Составляется уравнение и решается относительно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ru-RU" b="1" dirty="0" smtClean="0">
                <a:latin typeface="Arial" pitchFamily="34" charset="0"/>
                <a:cs typeface="Arial" pitchFamily="34" charset="0"/>
              </a:rPr>
              <a:t>:</a:t>
            </a:r>
          </a:p>
          <a:p>
            <a:r>
              <a:rPr lang="ru-RU" dirty="0" smtClean="0">
                <a:latin typeface="Arial" pitchFamily="34" charset="0"/>
                <a:cs typeface="Arial" pitchFamily="34" charset="0"/>
              </a:rPr>
              <a:t>10∙160 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+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 10∙100 + 0∙200 = 370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х</a:t>
            </a:r>
          </a:p>
        </p:txBody>
      </p:sp>
      <p:sp>
        <p:nvSpPr>
          <p:cNvPr id="13" name="Блок-схема: магнитный диск 12"/>
          <p:cNvSpPr/>
          <p:nvPr/>
        </p:nvSpPr>
        <p:spPr>
          <a:xfrm>
            <a:off x="7215206" y="2071678"/>
            <a:ext cx="642942" cy="428628"/>
          </a:xfrm>
          <a:prstGeom prst="flowChartMagneticDis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Х %</a:t>
            </a:r>
            <a:endParaRPr lang="ru-RU" dirty="0"/>
          </a:p>
        </p:txBody>
      </p:sp>
      <p:sp>
        <p:nvSpPr>
          <p:cNvPr id="14" name="TextBox 13"/>
          <p:cNvSpPr txBox="1"/>
          <p:nvPr/>
        </p:nvSpPr>
        <p:spPr>
          <a:xfrm>
            <a:off x="3571868" y="5429264"/>
            <a:ext cx="4714908" cy="36933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b="1" dirty="0" smtClean="0">
                <a:latin typeface="Arial" pitchFamily="34" charset="0"/>
                <a:cs typeface="Arial" pitchFamily="34" charset="0"/>
              </a:rPr>
              <a:t>Ответ: </a:t>
            </a:r>
            <a:r>
              <a:rPr lang="ru-RU" i="1" dirty="0" err="1" smtClean="0"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 = 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7,03%</a:t>
            </a:r>
            <a:endParaRPr lang="ru-RU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back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142976" y="188640"/>
            <a:ext cx="782151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Сколько граммов уксусной кислоты нужно растворить в 150г столового 5% уксуса для получения 10% раствора?</a:t>
            </a:r>
            <a:endParaRPr lang="ru-RU" sz="2400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5" name="Рисунок 14" descr="green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23728" y="1484784"/>
            <a:ext cx="1485900" cy="1314450"/>
          </a:xfrm>
          <a:prstGeom prst="rect">
            <a:avLst/>
          </a:prstGeom>
        </p:spPr>
      </p:pic>
      <p:pic>
        <p:nvPicPr>
          <p:cNvPr id="16" name="Рисунок 15" descr="yellow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123728" y="3212976"/>
            <a:ext cx="1485900" cy="1314450"/>
          </a:xfrm>
          <a:prstGeom prst="rect">
            <a:avLst/>
          </a:prstGeom>
        </p:spPr>
      </p:pic>
      <p:pic>
        <p:nvPicPr>
          <p:cNvPr id="17" name="Рисунок 16" descr="pink.gif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123728" y="5066878"/>
            <a:ext cx="1485900" cy="1314450"/>
          </a:xfrm>
          <a:prstGeom prst="rect">
            <a:avLst/>
          </a:prstGeom>
        </p:spPr>
      </p:pic>
      <p:sp>
        <p:nvSpPr>
          <p:cNvPr id="24" name="Прямоугольник 23"/>
          <p:cNvSpPr/>
          <p:nvPr/>
        </p:nvSpPr>
        <p:spPr>
          <a:xfrm>
            <a:off x="3714744" y="1643050"/>
            <a:ext cx="4572000" cy="1354217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spcAft>
                <a:spcPts val="600"/>
              </a:spcAft>
            </a:pPr>
            <a:r>
              <a:rPr lang="ru-RU" dirty="0" smtClean="0">
                <a:latin typeface="Arial" pitchFamily="34" charset="0"/>
                <a:cs typeface="Arial" pitchFamily="34" charset="0"/>
              </a:rPr>
              <a:t>Составляется схема приготовления раствора:</a:t>
            </a:r>
          </a:p>
          <a:p>
            <a:pPr>
              <a:spcAft>
                <a:spcPts val="600"/>
              </a:spcAft>
            </a:pPr>
            <a:endParaRPr lang="ru-RU" dirty="0" smtClean="0">
              <a:latin typeface="Arial" pitchFamily="34" charset="0"/>
              <a:cs typeface="Arial" pitchFamily="34" charset="0"/>
            </a:endParaRPr>
          </a:p>
          <a:p>
            <a:pPr>
              <a:spcAft>
                <a:spcPts val="600"/>
              </a:spcAft>
            </a:pPr>
            <a:r>
              <a:rPr lang="ru-RU" dirty="0" smtClean="0">
                <a:latin typeface="Arial" pitchFamily="34" charset="0"/>
                <a:cs typeface="Arial" pitchFamily="34" charset="0"/>
              </a:rPr>
              <a:t>   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   150г       +      </a:t>
            </a:r>
            <a:r>
              <a:rPr lang="ru-RU" i="1" dirty="0" err="1" smtClean="0"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г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       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=         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(150 + </a:t>
            </a:r>
            <a:r>
              <a:rPr lang="ru-RU" i="1" dirty="0" err="1" smtClean="0"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)г</a:t>
            </a:r>
            <a:endParaRPr lang="ru-RU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5" name="Блок-схема: магнитный диск 24"/>
          <p:cNvSpPr/>
          <p:nvPr/>
        </p:nvSpPr>
        <p:spPr>
          <a:xfrm>
            <a:off x="4071934" y="2214554"/>
            <a:ext cx="785818" cy="428628"/>
          </a:xfrm>
          <a:prstGeom prst="flowChartMagneticDis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5</a:t>
            </a:r>
            <a:r>
              <a:rPr lang="ru-RU" dirty="0" smtClean="0"/>
              <a:t>%</a:t>
            </a:r>
            <a:endParaRPr lang="ru-RU" dirty="0"/>
          </a:p>
        </p:txBody>
      </p:sp>
      <p:sp>
        <p:nvSpPr>
          <p:cNvPr id="26" name="Блок-схема: магнитный диск 25"/>
          <p:cNvSpPr/>
          <p:nvPr/>
        </p:nvSpPr>
        <p:spPr>
          <a:xfrm>
            <a:off x="5286380" y="2214554"/>
            <a:ext cx="785818" cy="428628"/>
          </a:xfrm>
          <a:prstGeom prst="flowChartMagneticDis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100%</a:t>
            </a:r>
            <a:endParaRPr lang="ru-RU" dirty="0"/>
          </a:p>
        </p:txBody>
      </p:sp>
      <p:sp>
        <p:nvSpPr>
          <p:cNvPr id="27" name="Блок-схема: магнитный диск 26"/>
          <p:cNvSpPr/>
          <p:nvPr/>
        </p:nvSpPr>
        <p:spPr>
          <a:xfrm>
            <a:off x="6929454" y="2214554"/>
            <a:ext cx="714380" cy="428628"/>
          </a:xfrm>
          <a:prstGeom prst="flowChartMagneticDis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10 %</a:t>
            </a:r>
            <a:endParaRPr lang="ru-RU" dirty="0"/>
          </a:p>
        </p:txBody>
      </p:sp>
      <p:sp>
        <p:nvSpPr>
          <p:cNvPr id="28" name="TextBox 27"/>
          <p:cNvSpPr txBox="1"/>
          <p:nvPr/>
        </p:nvSpPr>
        <p:spPr>
          <a:xfrm>
            <a:off x="3714744" y="3429000"/>
            <a:ext cx="4714908" cy="147732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dirty="0" smtClean="0">
                <a:latin typeface="Arial" pitchFamily="34" charset="0"/>
                <a:cs typeface="Arial" pitchFamily="34" charset="0"/>
              </a:rPr>
              <a:t>Составляется уравнение и решается относительно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х:</a:t>
            </a:r>
            <a:endParaRPr lang="ru-RU" b="1" dirty="0" smtClean="0">
              <a:latin typeface="Arial" pitchFamily="34" charset="0"/>
              <a:cs typeface="Arial" pitchFamily="34" charset="0"/>
            </a:endParaRPr>
          </a:p>
          <a:p>
            <a:endParaRPr lang="ru-RU" b="1" dirty="0" smtClean="0">
              <a:latin typeface="Arial" pitchFamily="34" charset="0"/>
              <a:cs typeface="Arial" pitchFamily="34" charset="0"/>
            </a:endParaRPr>
          </a:p>
          <a:p>
            <a:pPr algn="ctr"/>
            <a:r>
              <a:rPr lang="ru-RU" dirty="0" smtClean="0">
                <a:latin typeface="Arial" pitchFamily="34" charset="0"/>
                <a:cs typeface="Arial" pitchFamily="34" charset="0"/>
              </a:rPr>
              <a:t>5∙150 + 100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 = 10∙(150+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)</a:t>
            </a:r>
          </a:p>
          <a:p>
            <a:endParaRPr lang="ru-RU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714744" y="5429264"/>
            <a:ext cx="4714908" cy="36933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b="1" dirty="0" smtClean="0">
                <a:latin typeface="Arial" pitchFamily="34" charset="0"/>
                <a:cs typeface="Arial" pitchFamily="34" charset="0"/>
              </a:rPr>
              <a:t>Ответ: </a:t>
            </a:r>
            <a:r>
              <a:rPr lang="ru-RU" i="1" dirty="0" err="1" smtClean="0"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= 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8,3 г</a:t>
            </a:r>
            <a:endParaRPr lang="ru-RU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Рисунок 14" descr="back_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2087216" y="571480"/>
            <a:ext cx="705678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dirty="0" smtClean="0">
                <a:solidFill>
                  <a:srgbClr val="C00000"/>
                </a:solidFill>
                <a:latin typeface="Century Gothic" pitchFamily="34" charset="0"/>
              </a:rPr>
              <a:t>Спасибо</a:t>
            </a:r>
          </a:p>
          <a:p>
            <a:pPr algn="ctr"/>
            <a:r>
              <a:rPr lang="ru-RU" sz="4800" dirty="0" smtClean="0">
                <a:solidFill>
                  <a:srgbClr val="C00000"/>
                </a:solidFill>
                <a:latin typeface="Century Gothic" pitchFamily="34" charset="0"/>
              </a:rPr>
              <a:t>за внимание</a:t>
            </a:r>
            <a:r>
              <a:rPr lang="ru-RU" sz="4800" dirty="0" smtClean="0">
                <a:solidFill>
                  <a:srgbClr val="C00000"/>
                </a:solidFill>
                <a:latin typeface="Century Gothic" pitchFamily="34" charset="0"/>
              </a:rPr>
              <a:t>!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643438" y="3000372"/>
            <a:ext cx="4071966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 презентации использованы материалы методички Габриелян О.С., Сладков С.А. Подготовка выпускников средних учебных заведений к сдаче ЕГЭ по химии. М.: Педагогический университет «Первое сентября», 2010г.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2" val="7930ff22ed582f999e4353d52b7832dec2556f6"/>
</p:tagLst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857</TotalTime>
  <Words>398</Words>
  <Application>Microsoft Office PowerPoint</Application>
  <PresentationFormat>Экран (4:3)</PresentationFormat>
  <Paragraphs>58</Paragraphs>
  <Slides>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12" baseType="lpstr">
      <vt:lpstr>Arial</vt:lpstr>
      <vt:lpstr>Century Gothic</vt:lpstr>
      <vt:lpstr>Times New Roman</vt:lpstr>
      <vt:lpstr>Calibri</vt:lpstr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1</dc:creator>
  <cp:lastModifiedBy>Олеся</cp:lastModifiedBy>
  <cp:revision>155</cp:revision>
  <dcterms:created xsi:type="dcterms:W3CDTF">2012-12-17T14:32:36Z</dcterms:created>
  <dcterms:modified xsi:type="dcterms:W3CDTF">2017-11-01T12:57:50Z</dcterms:modified>
</cp:coreProperties>
</file>