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74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3" r:id="rId15"/>
    <p:sldId id="269" r:id="rId16"/>
    <p:sldId id="275" r:id="rId17"/>
    <p:sldId id="270" r:id="rId18"/>
    <p:sldId id="271" r:id="rId19"/>
    <p:sldId id="276" r:id="rId20"/>
    <p:sldId id="27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4" autoAdjust="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ПРОБОВАЛИ КУРИТЬ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ПРОБОВАЛИ КУРИТЬ</c:v>
                </c:pt>
              </c:strCache>
            </c:strRef>
          </c:tx>
          <c:dLbls>
            <c:dLbl>
              <c:idx val="0"/>
              <c:layout/>
              <c:showVal val="1"/>
            </c:dLbl>
            <c:delete val="1"/>
          </c:dLbls>
          <c:cat>
            <c:strRef>
              <c:f>Лист1!$A$2:$A$3</c:f>
              <c:strCache>
                <c:ptCount val="2"/>
                <c:pt idx="0">
                  <c:v>Никогда не пробовал</c:v>
                </c:pt>
                <c:pt idx="1">
                  <c:v>Пробовали курить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44</c:v>
                </c:pt>
                <c:pt idx="1">
                  <c:v>66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3076264051899211"/>
          <c:y val="0.34964404260485588"/>
          <c:w val="0.35036943495270656"/>
          <c:h val="0.39994714936909587"/>
        </c:manualLayout>
      </c:layout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Курят ли твои родные? Курящие юноши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Прекратил(а) курить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70</c:v>
                </c:pt>
                <c:pt idx="1">
                  <c:v>30</c:v>
                </c:pt>
                <c:pt idx="2">
                  <c:v>0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Полная ли у тебя семья? Курящие девушки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Неполная</c:v>
                </c:pt>
                <c:pt idx="1">
                  <c:v>Полная</c:v>
                </c:pt>
                <c:pt idx="2">
                  <c:v>Нахожусь на опеке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55</c:v>
                </c:pt>
                <c:pt idx="1">
                  <c:v>33</c:v>
                </c:pt>
                <c:pt idx="2">
                  <c:v>17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Полная ли у тебя семья? Курящие юноши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Неполная</c:v>
                </c:pt>
                <c:pt idx="1">
                  <c:v>Полная</c:v>
                </c:pt>
                <c:pt idx="2">
                  <c:v>Нахожусь на опеке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</c:v>
                </c:pt>
                <c:pt idx="1">
                  <c:v>50</c:v>
                </c:pt>
                <c:pt idx="2">
                  <c:v>10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КУРЯТ В НАСТОЯЩЕЕ ВРЕМЯ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КУРЯТ В НАСТОЯЩЕЕ ВРЕМЯ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Не курят</c:v>
                </c:pt>
                <c:pt idx="1">
                  <c:v>Реже, чем 1 раз в месяц</c:v>
                </c:pt>
                <c:pt idx="2">
                  <c:v>1-2 раза в месяц</c:v>
                </c:pt>
                <c:pt idx="3">
                  <c:v>1-2 раза в неделю</c:v>
                </c:pt>
                <c:pt idx="4">
                  <c:v>ежедневно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81</c:v>
                </c:pt>
                <c:pt idx="1">
                  <c:v>3</c:v>
                </c:pt>
                <c:pt idx="2">
                  <c:v>1</c:v>
                </c:pt>
                <c:pt idx="3">
                  <c:v>5</c:v>
                </c:pt>
                <c:pt idx="4">
                  <c:v>10</c:v>
                </c:pt>
              </c:numCache>
            </c:numRef>
          </c:val>
        </c:ser>
      </c:pie3DChart>
    </c:plotArea>
    <c:legend>
      <c:legendPos val="r"/>
      <c:legendEntry>
        <c:idx val="0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Девушки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до 10 лет</c:v>
                </c:pt>
                <c:pt idx="1">
                  <c:v>10-13 лет</c:v>
                </c:pt>
                <c:pt idx="2">
                  <c:v>после 13 лет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</c:v>
                </c:pt>
                <c:pt idx="1">
                  <c:v>9</c:v>
                </c:pt>
                <c:pt idx="2">
                  <c:v>9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Юноши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до 10 лет</c:v>
                </c:pt>
                <c:pt idx="1">
                  <c:v>10-13 лет</c:v>
                </c:pt>
                <c:pt idx="2">
                  <c:v>после 13 лет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</c:v>
                </c:pt>
                <c:pt idx="1">
                  <c:v>7</c:v>
                </c:pt>
                <c:pt idx="2">
                  <c:v>6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Некурящие подростки, девушки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Не курю и не думаю начинать</c:v>
                </c:pt>
                <c:pt idx="1">
                  <c:v>Не курю, но могу закурить в старшем возрасте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86</c:v>
                </c:pt>
                <c:pt idx="1">
                  <c:v>14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Некурящие подростки, юноши</c:v>
                </c:pt>
              </c:strCache>
            </c:strRef>
          </c:tx>
          <c:dLbls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Не курю и не думаю начинать</c:v>
                </c:pt>
                <c:pt idx="1">
                  <c:v>Не курю, но могу закурить в старшем возрасте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74</c:v>
                </c:pt>
                <c:pt idx="1">
                  <c:v>26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ru-RU" dirty="0">
                <a:solidFill>
                  <a:schemeClr val="bg1"/>
                </a:solidFill>
              </a:rPr>
              <a:t>Курит ли твой лучший друг (подруга)? 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defRPr>
                <a:solidFill>
                  <a:schemeClr val="bg1"/>
                </a:solidFill>
              </a:defRPr>
            </a:pPr>
            <a:r>
              <a:rPr lang="ru-RU" dirty="0" smtClean="0">
                <a:solidFill>
                  <a:schemeClr val="bg1"/>
                </a:solidFill>
              </a:rPr>
              <a:t>Курящие </a:t>
            </a:r>
            <a:r>
              <a:rPr lang="ru-RU" dirty="0">
                <a:solidFill>
                  <a:schemeClr val="bg1"/>
                </a:solidFill>
              </a:rPr>
              <a:t>девушки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Курит ли твой лучший друг (подруга)? Курящие девушки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Прекратил(а) курить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83</c:v>
                </c:pt>
                <c:pt idx="1">
                  <c:v>17</c:v>
                </c:pt>
                <c:pt idx="2">
                  <c:v>0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ru-RU" dirty="0">
                <a:solidFill>
                  <a:schemeClr val="bg1"/>
                </a:solidFill>
              </a:rPr>
              <a:t>Курит ли твой лучший друг (подруга</a:t>
            </a:r>
            <a:r>
              <a:rPr lang="ru-RU" dirty="0" smtClean="0">
                <a:solidFill>
                  <a:schemeClr val="bg1"/>
                </a:solidFill>
              </a:rPr>
              <a:t>)?</a:t>
            </a:r>
          </a:p>
          <a:p>
            <a:pPr>
              <a:defRPr>
                <a:solidFill>
                  <a:schemeClr val="bg1"/>
                </a:solidFill>
              </a:defRPr>
            </a:pP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Курящие юноши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Курит ли твой лучший друг (подруга)? Курящие юноши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Прекратил(а) курить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80</c:v>
                </c:pt>
                <c:pt idx="1">
                  <c:v>10</c:v>
                </c:pt>
                <c:pt idx="2">
                  <c:v>10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Курят ли твои родные? Курящие девушки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Прекратил(а) курить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50</c:v>
                </c:pt>
                <c:pt idx="1">
                  <c:v>33</c:v>
                </c:pt>
                <c:pt idx="2">
                  <c:v>17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30702F-F35D-4AC2-B041-2BE26E511B53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DC9A65-2D27-415E-A88B-6287C0DCEC99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ДЫХАТЕЛЬНАЯ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3928BDED-72D5-4545-A89F-49B065278714}" type="parTrans" cxnId="{2D675CFB-C635-4B9B-BB4F-AF1D415D8D16}">
      <dgm:prSet/>
      <dgm:spPr/>
      <dgm:t>
        <a:bodyPr/>
        <a:lstStyle/>
        <a:p>
          <a:endParaRPr lang="ru-RU"/>
        </a:p>
      </dgm:t>
    </dgm:pt>
    <dgm:pt modelId="{99DEC828-96B3-4851-8A3B-12DE71B51C64}" type="sibTrans" cxnId="{2D675CFB-C635-4B9B-BB4F-AF1D415D8D16}">
      <dgm:prSet/>
      <dgm:spPr/>
      <dgm:t>
        <a:bodyPr/>
        <a:lstStyle/>
        <a:p>
          <a:endParaRPr lang="ru-RU"/>
        </a:p>
      </dgm:t>
    </dgm:pt>
    <dgm:pt modelId="{AF3960C1-0F8E-4070-9DC3-37622758B3BB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СЕРДЕЧНО-</a:t>
          </a:r>
        </a:p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СОСУДИСТАЯ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BB792F42-4D56-4DF7-A51C-B024FAA9FD45}" type="parTrans" cxnId="{592B6C2A-3FED-4813-B53F-09B40DD37A45}">
      <dgm:prSet/>
      <dgm:spPr/>
      <dgm:t>
        <a:bodyPr/>
        <a:lstStyle/>
        <a:p>
          <a:endParaRPr lang="ru-RU"/>
        </a:p>
      </dgm:t>
    </dgm:pt>
    <dgm:pt modelId="{0423F222-BC09-44E9-A570-D872037DEBD1}" type="sibTrans" cxnId="{592B6C2A-3FED-4813-B53F-09B40DD37A45}">
      <dgm:prSet/>
      <dgm:spPr/>
      <dgm:t>
        <a:bodyPr/>
        <a:lstStyle/>
        <a:p>
          <a:endParaRPr lang="ru-RU"/>
        </a:p>
      </dgm:t>
    </dgm:pt>
    <dgm:pt modelId="{A3AEEB9F-5B22-4D46-BC7F-5585EE3C6248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НЕРВНАЯ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FE35E854-C982-4897-9E2B-559BA2681697}" type="parTrans" cxnId="{47815C0D-D7AB-4D65-935B-56D92C0DE8BB}">
      <dgm:prSet/>
      <dgm:spPr/>
      <dgm:t>
        <a:bodyPr/>
        <a:lstStyle/>
        <a:p>
          <a:endParaRPr lang="ru-RU"/>
        </a:p>
      </dgm:t>
    </dgm:pt>
    <dgm:pt modelId="{0623EA29-A349-4D5D-B2C1-E4D9242EA1AD}" type="sibTrans" cxnId="{47815C0D-D7AB-4D65-935B-56D92C0DE8BB}">
      <dgm:prSet/>
      <dgm:spPr/>
      <dgm:t>
        <a:bodyPr/>
        <a:lstStyle/>
        <a:p>
          <a:endParaRPr lang="ru-RU"/>
        </a:p>
      </dgm:t>
    </dgm:pt>
    <dgm:pt modelId="{764D9DFE-2A6E-496B-AEF1-E657A9588DE3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ПИЩЕВАРИТЕЛЬНАЯ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AF925BC7-EEAF-48E8-A123-2EECCCE47151}" type="parTrans" cxnId="{FD2DEE21-D2DC-4EFE-BE44-C1EA7D8729B5}">
      <dgm:prSet/>
      <dgm:spPr/>
      <dgm:t>
        <a:bodyPr/>
        <a:lstStyle/>
        <a:p>
          <a:endParaRPr lang="ru-RU"/>
        </a:p>
      </dgm:t>
    </dgm:pt>
    <dgm:pt modelId="{668D0F9F-DEE3-47FF-B617-55F3BEEBCE1D}" type="sibTrans" cxnId="{FD2DEE21-D2DC-4EFE-BE44-C1EA7D8729B5}">
      <dgm:prSet/>
      <dgm:spPr/>
      <dgm:t>
        <a:bodyPr/>
        <a:lstStyle/>
        <a:p>
          <a:endParaRPr lang="ru-RU"/>
        </a:p>
      </dgm:t>
    </dgm:pt>
    <dgm:pt modelId="{050CF4EE-C5D9-4047-8F9A-D4DC8EF8CA72}" type="pres">
      <dgm:prSet presAssocID="{F930702F-F35D-4AC2-B041-2BE26E511B53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C3E2BD8-4F34-4656-A239-2CBD1EA7F105}" type="pres">
      <dgm:prSet presAssocID="{F930702F-F35D-4AC2-B041-2BE26E511B53}" presName="pyramid" presStyleLbl="node1" presStyleIdx="0" presStyleCnt="1"/>
      <dgm:spPr/>
    </dgm:pt>
    <dgm:pt modelId="{AB5FAFE7-0BAD-4EEE-9221-B341CA68E0C0}" type="pres">
      <dgm:prSet presAssocID="{F930702F-F35D-4AC2-B041-2BE26E511B53}" presName="theList" presStyleCnt="0"/>
      <dgm:spPr/>
    </dgm:pt>
    <dgm:pt modelId="{9D2D29B0-F430-4501-B619-6DE66372E4CE}" type="pres">
      <dgm:prSet presAssocID="{3BDC9A65-2D27-415E-A88B-6287C0DCEC99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D75480-5142-4BA8-8B03-90AC941EFACC}" type="pres">
      <dgm:prSet presAssocID="{3BDC9A65-2D27-415E-A88B-6287C0DCEC99}" presName="aSpace" presStyleCnt="0"/>
      <dgm:spPr/>
    </dgm:pt>
    <dgm:pt modelId="{5148D719-F891-403A-B0F0-FF495765E3DA}" type="pres">
      <dgm:prSet presAssocID="{AF3960C1-0F8E-4070-9DC3-37622758B3BB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5F9145-A440-40CB-99DA-D9B988B60D60}" type="pres">
      <dgm:prSet presAssocID="{AF3960C1-0F8E-4070-9DC3-37622758B3BB}" presName="aSpace" presStyleCnt="0"/>
      <dgm:spPr/>
    </dgm:pt>
    <dgm:pt modelId="{DCE6DDC8-4594-4A77-A123-BA87DE85DB24}" type="pres">
      <dgm:prSet presAssocID="{764D9DFE-2A6E-496B-AEF1-E657A9588DE3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21DF05-B26C-4E80-8E5C-4797036CFC51}" type="pres">
      <dgm:prSet presAssocID="{764D9DFE-2A6E-496B-AEF1-E657A9588DE3}" presName="aSpace" presStyleCnt="0"/>
      <dgm:spPr/>
    </dgm:pt>
    <dgm:pt modelId="{AC50CF85-ADCF-44B1-A48F-089F8B3185BD}" type="pres">
      <dgm:prSet presAssocID="{A3AEEB9F-5B22-4D46-BC7F-5585EE3C6248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018DCC-AABC-46A7-A69F-8A6B3CB49C74}" type="pres">
      <dgm:prSet presAssocID="{A3AEEB9F-5B22-4D46-BC7F-5585EE3C6248}" presName="aSpace" presStyleCnt="0"/>
      <dgm:spPr/>
    </dgm:pt>
  </dgm:ptLst>
  <dgm:cxnLst>
    <dgm:cxn modelId="{9EEB266A-8303-45E0-83EE-4FC36A55445A}" type="presOf" srcId="{F930702F-F35D-4AC2-B041-2BE26E511B53}" destId="{050CF4EE-C5D9-4047-8F9A-D4DC8EF8CA72}" srcOrd="0" destOrd="0" presId="urn:microsoft.com/office/officeart/2005/8/layout/pyramid2"/>
    <dgm:cxn modelId="{2D675CFB-C635-4B9B-BB4F-AF1D415D8D16}" srcId="{F930702F-F35D-4AC2-B041-2BE26E511B53}" destId="{3BDC9A65-2D27-415E-A88B-6287C0DCEC99}" srcOrd="0" destOrd="0" parTransId="{3928BDED-72D5-4545-A89F-49B065278714}" sibTransId="{99DEC828-96B3-4851-8A3B-12DE71B51C64}"/>
    <dgm:cxn modelId="{FD2DEE21-D2DC-4EFE-BE44-C1EA7D8729B5}" srcId="{F930702F-F35D-4AC2-B041-2BE26E511B53}" destId="{764D9DFE-2A6E-496B-AEF1-E657A9588DE3}" srcOrd="2" destOrd="0" parTransId="{AF925BC7-EEAF-48E8-A123-2EECCCE47151}" sibTransId="{668D0F9F-DEE3-47FF-B617-55F3BEEBCE1D}"/>
    <dgm:cxn modelId="{592B6C2A-3FED-4813-B53F-09B40DD37A45}" srcId="{F930702F-F35D-4AC2-B041-2BE26E511B53}" destId="{AF3960C1-0F8E-4070-9DC3-37622758B3BB}" srcOrd="1" destOrd="0" parTransId="{BB792F42-4D56-4DF7-A51C-B024FAA9FD45}" sibTransId="{0423F222-BC09-44E9-A570-D872037DEBD1}"/>
    <dgm:cxn modelId="{F2961A31-EE0B-44B1-8D0E-9148ED6B1EAF}" type="presOf" srcId="{3BDC9A65-2D27-415E-A88B-6287C0DCEC99}" destId="{9D2D29B0-F430-4501-B619-6DE66372E4CE}" srcOrd="0" destOrd="0" presId="urn:microsoft.com/office/officeart/2005/8/layout/pyramid2"/>
    <dgm:cxn modelId="{CD548047-EC9B-4193-BC04-C92B61FDD7C4}" type="presOf" srcId="{A3AEEB9F-5B22-4D46-BC7F-5585EE3C6248}" destId="{AC50CF85-ADCF-44B1-A48F-089F8B3185BD}" srcOrd="0" destOrd="0" presId="urn:microsoft.com/office/officeart/2005/8/layout/pyramid2"/>
    <dgm:cxn modelId="{47815C0D-D7AB-4D65-935B-56D92C0DE8BB}" srcId="{F930702F-F35D-4AC2-B041-2BE26E511B53}" destId="{A3AEEB9F-5B22-4D46-BC7F-5585EE3C6248}" srcOrd="3" destOrd="0" parTransId="{FE35E854-C982-4897-9E2B-559BA2681697}" sibTransId="{0623EA29-A349-4D5D-B2C1-E4D9242EA1AD}"/>
    <dgm:cxn modelId="{AD07584C-28DC-4F33-BB40-F18F324ED7BC}" type="presOf" srcId="{764D9DFE-2A6E-496B-AEF1-E657A9588DE3}" destId="{DCE6DDC8-4594-4A77-A123-BA87DE85DB24}" srcOrd="0" destOrd="0" presId="urn:microsoft.com/office/officeart/2005/8/layout/pyramid2"/>
    <dgm:cxn modelId="{C99A3C11-0F59-45F1-A8A2-7539AA0B2F21}" type="presOf" srcId="{AF3960C1-0F8E-4070-9DC3-37622758B3BB}" destId="{5148D719-F891-403A-B0F0-FF495765E3DA}" srcOrd="0" destOrd="0" presId="urn:microsoft.com/office/officeart/2005/8/layout/pyramid2"/>
    <dgm:cxn modelId="{49850883-B104-4590-9E2C-C145234D7ED6}" type="presParOf" srcId="{050CF4EE-C5D9-4047-8F9A-D4DC8EF8CA72}" destId="{4C3E2BD8-4F34-4656-A239-2CBD1EA7F105}" srcOrd="0" destOrd="0" presId="urn:microsoft.com/office/officeart/2005/8/layout/pyramid2"/>
    <dgm:cxn modelId="{23432341-7A52-4CF4-AE54-AFC0D24977F2}" type="presParOf" srcId="{050CF4EE-C5D9-4047-8F9A-D4DC8EF8CA72}" destId="{AB5FAFE7-0BAD-4EEE-9221-B341CA68E0C0}" srcOrd="1" destOrd="0" presId="urn:microsoft.com/office/officeart/2005/8/layout/pyramid2"/>
    <dgm:cxn modelId="{C19DA0AF-B50C-4C67-891A-B27E78CC4ABC}" type="presParOf" srcId="{AB5FAFE7-0BAD-4EEE-9221-B341CA68E0C0}" destId="{9D2D29B0-F430-4501-B619-6DE66372E4CE}" srcOrd="0" destOrd="0" presId="urn:microsoft.com/office/officeart/2005/8/layout/pyramid2"/>
    <dgm:cxn modelId="{09F21FE4-9E6F-4A65-B173-EEE220B2C886}" type="presParOf" srcId="{AB5FAFE7-0BAD-4EEE-9221-B341CA68E0C0}" destId="{C9D75480-5142-4BA8-8B03-90AC941EFACC}" srcOrd="1" destOrd="0" presId="urn:microsoft.com/office/officeart/2005/8/layout/pyramid2"/>
    <dgm:cxn modelId="{637B35B6-1465-4BE1-906D-F739D2B0EA77}" type="presParOf" srcId="{AB5FAFE7-0BAD-4EEE-9221-B341CA68E0C0}" destId="{5148D719-F891-403A-B0F0-FF495765E3DA}" srcOrd="2" destOrd="0" presId="urn:microsoft.com/office/officeart/2005/8/layout/pyramid2"/>
    <dgm:cxn modelId="{17691528-16E5-4651-9DBA-68A3B1F3BE8B}" type="presParOf" srcId="{AB5FAFE7-0BAD-4EEE-9221-B341CA68E0C0}" destId="{C25F9145-A440-40CB-99DA-D9B988B60D60}" srcOrd="3" destOrd="0" presId="urn:microsoft.com/office/officeart/2005/8/layout/pyramid2"/>
    <dgm:cxn modelId="{47CEE6BF-BA1F-4F32-B14D-E185D149E1D3}" type="presParOf" srcId="{AB5FAFE7-0BAD-4EEE-9221-B341CA68E0C0}" destId="{DCE6DDC8-4594-4A77-A123-BA87DE85DB24}" srcOrd="4" destOrd="0" presId="urn:microsoft.com/office/officeart/2005/8/layout/pyramid2"/>
    <dgm:cxn modelId="{4C75704D-2884-4406-90D7-7DEA15D6F0B8}" type="presParOf" srcId="{AB5FAFE7-0BAD-4EEE-9221-B341CA68E0C0}" destId="{B821DF05-B26C-4E80-8E5C-4797036CFC51}" srcOrd="5" destOrd="0" presId="urn:microsoft.com/office/officeart/2005/8/layout/pyramid2"/>
    <dgm:cxn modelId="{C3D471BD-1544-4105-93BA-3FEBA2FA3C36}" type="presParOf" srcId="{AB5FAFE7-0BAD-4EEE-9221-B341CA68E0C0}" destId="{AC50CF85-ADCF-44B1-A48F-089F8B3185BD}" srcOrd="6" destOrd="0" presId="urn:microsoft.com/office/officeart/2005/8/layout/pyramid2"/>
    <dgm:cxn modelId="{912DD6D0-870F-49E1-824A-907E63D6FEBB}" type="presParOf" srcId="{AB5FAFE7-0BAD-4EEE-9221-B341CA68E0C0}" destId="{97018DCC-AABC-46A7-A69F-8A6B3CB49C74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C3E2BD8-4F34-4656-A239-2CBD1EA7F105}">
      <dsp:nvSpPr>
        <dsp:cNvPr id="0" name=""/>
        <dsp:cNvSpPr/>
      </dsp:nvSpPr>
      <dsp:spPr>
        <a:xfrm>
          <a:off x="1512371" y="0"/>
          <a:ext cx="4525963" cy="4525963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2D29B0-F430-4501-B619-6DE66372E4CE}">
      <dsp:nvSpPr>
        <dsp:cNvPr id="0" name=""/>
        <dsp:cNvSpPr/>
      </dsp:nvSpPr>
      <dsp:spPr>
        <a:xfrm>
          <a:off x="3775352" y="453038"/>
          <a:ext cx="2941875" cy="8044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ДЫХАТЕЛЬНАЯ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775352" y="453038"/>
        <a:ext cx="2941875" cy="804419"/>
      </dsp:txXfrm>
    </dsp:sp>
    <dsp:sp modelId="{5148D719-F891-403A-B0F0-FF495765E3DA}">
      <dsp:nvSpPr>
        <dsp:cNvPr id="0" name=""/>
        <dsp:cNvSpPr/>
      </dsp:nvSpPr>
      <dsp:spPr>
        <a:xfrm>
          <a:off x="3775352" y="1358009"/>
          <a:ext cx="2941875" cy="8044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СЕРДЕЧНО-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СОСУДИСТАЯ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775352" y="1358009"/>
        <a:ext cx="2941875" cy="804419"/>
      </dsp:txXfrm>
    </dsp:sp>
    <dsp:sp modelId="{DCE6DDC8-4594-4A77-A123-BA87DE85DB24}">
      <dsp:nvSpPr>
        <dsp:cNvPr id="0" name=""/>
        <dsp:cNvSpPr/>
      </dsp:nvSpPr>
      <dsp:spPr>
        <a:xfrm>
          <a:off x="3775352" y="2262981"/>
          <a:ext cx="2941875" cy="8044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ПИЩЕВАРИТЕЛЬНАЯ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775352" y="2262981"/>
        <a:ext cx="2941875" cy="804419"/>
      </dsp:txXfrm>
    </dsp:sp>
    <dsp:sp modelId="{AC50CF85-ADCF-44B1-A48F-089F8B3185BD}">
      <dsp:nvSpPr>
        <dsp:cNvPr id="0" name=""/>
        <dsp:cNvSpPr/>
      </dsp:nvSpPr>
      <dsp:spPr>
        <a:xfrm>
          <a:off x="3775352" y="3167953"/>
          <a:ext cx="2941875" cy="80441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НЕРВНАЯ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775352" y="3167953"/>
        <a:ext cx="2941875" cy="804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0A5A2-75B7-4AB7-A279-897A0F8D9248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45B213-6631-4BEA-8FDB-13268F3B0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45B213-6631-4BEA-8FDB-13268F3B05D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smiles.33b.ru/smile.103428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26" y="0"/>
            <a:ext cx="9153526" cy="68675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42910" y="1071547"/>
            <a:ext cx="814393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Подросток и курение</a:t>
            </a:r>
            <a:endParaRPr lang="ru-RU" sz="6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3286124"/>
            <a:ext cx="5988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исследовательский реферат</a:t>
            </a:r>
            <a:endParaRPr lang="ru-RU" sz="3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15074" y="3929066"/>
            <a:ext cx="235745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Выполнил: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ученица 11 класса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Волкова А.В.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Руководитель: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учитель биологии</a:t>
            </a:r>
          </a:p>
          <a:p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Бобкова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О.В. 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00364" y="5500702"/>
            <a:ext cx="2643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с.Чечеул</a:t>
            </a:r>
            <a:endPara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2015г.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РЕЗУЛЬТАТЫ АНКЕТИРОВАНИЯ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«Подросток и его окружение»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РЕЗУЛЬТАТЫ АНКЕТИРОВАНИЯ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«Подросток и его окружение»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РЕЗУЛЬТАТЫ АНКЕТИРОВАНИЯ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«Подросток и его окружение»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РЕЗУЛЬТАТЫ АНКЕТИРОВАНИЯ</a:t>
            </a:r>
            <a:b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«Эффективность мер по запрету курения»</a:t>
            </a:r>
            <a:endParaRPr lang="ru-RU" sz="3200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500034" y="1785926"/>
          <a:ext cx="8072495" cy="484442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24360"/>
                <a:gridCol w="1961788"/>
                <a:gridCol w="2357454"/>
                <a:gridCol w="2428893"/>
              </a:tblGrid>
              <a:tr h="1857388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 pitchFamily="18" charset="0"/>
                          <a:cs typeface="Times New Roman" pitchFamily="18" charset="0"/>
                        </a:rPr>
                        <a:t>Вариант</a:t>
                      </a:r>
                      <a:endParaRPr lang="ru-RU" sz="3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Курящие девушки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(всего 6, возраст – 14-16)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Курящие юноши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(всего 10, возраст 14-17, одному18)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43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 pitchFamily="18" charset="0"/>
                          <a:cs typeface="Times New Roman" pitchFamily="18" charset="0"/>
                        </a:rPr>
                        <a:t>Покупаю сам в киоске или магазине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3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430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endParaRPr lang="ru-RU" sz="2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 pitchFamily="18" charset="0"/>
                          <a:cs typeface="Times New Roman" pitchFamily="18" charset="0"/>
                        </a:rPr>
                        <a:t>Покупают старшие приятели</a:t>
                      </a:r>
                      <a:endParaRPr lang="ru-RU" sz="2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b="1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pic>
        <p:nvPicPr>
          <p:cNvPr id="26626" name="Picture 2" descr="C:\Users\Олеся\Desktop\научная работа 2015\x_6d210f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85728"/>
            <a:ext cx="7982580" cy="6132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Влияние табачного дыма на </a:t>
            </a:r>
            <a:r>
              <a:rPr lang="ru-RU" sz="3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хлорофитум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Опыт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Растение после действия табачного дыма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5602" name="Picture 2" descr="C:\Users\Олеся\Desktop\научная работа 2015\DSCN36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714752"/>
            <a:ext cx="3808108" cy="285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3" name="Picture 3" descr="C:\Users\Олеся\Desktop\научная работа 2015\DSCN36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428736"/>
            <a:ext cx="3762116" cy="2822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 descr="C:\Users\Олеся\Desktop\научная работа 2015\DSCN36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2048745"/>
            <a:ext cx="3429024" cy="4570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42910" y="642918"/>
            <a:ext cx="8043890" cy="77472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Влияние водной вытяжки сигареты на прорастание лука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/>
          </a:p>
        </p:txBody>
      </p:sp>
      <p:sp>
        <p:nvSpPr>
          <p:cNvPr id="15" name="Текст 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Через 5 дней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5" descr="C:\Users\Олеся\Desktop\научная работа 2015\DSCN362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81799" y="2428868"/>
            <a:ext cx="3918763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Текст 1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Через 10 дней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6" descr="C:\Users\Олеся\Desktop\научная работа 2015\DSCN362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4572001" y="2428868"/>
            <a:ext cx="4095778" cy="3071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Опыт, доказывающий содержание смол в сигаретном дыму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Олеся\Desktop\научная работа 2015\DSCN36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00174"/>
            <a:ext cx="1951037" cy="1463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78" name="Picture 2" descr="C:\Users\Олеся\Desktop\научная работа 2015\DSCN3637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1928802"/>
            <a:ext cx="5667414" cy="4250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Результат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Причины, влияющие на выбор подростка:</a:t>
            </a: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семейное положение;</a:t>
            </a: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окружение подростка;</a:t>
            </a: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доступность сигарет.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«Группа риска» </a:t>
            </a:r>
            <a:r>
              <a:rPr lang="ru-RU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среди некурящих: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- 26%  имеют курящего друга (подругу);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- 57% имеют курящих родных;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- 21% воспитывается в неполных семьях;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- 6% находятся на опеке.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Мои действия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буклет в каждый классный уголок школы;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методику опытов предложить учителям начальных классов;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результаты исследования представить на общешкольном родительском собрании;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предложить данные исследования службам профилактики школы.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Актуальность проблемы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Россия находится на первом месте в мире по уровню подросткового курения;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7, 3 млн.человек в нашей стране начали курить в возрасте моложе 15 лет, самый ранний возраст приобщения к курению 8-10 лет;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Росси от курения ежегодно умирает в среднем 350-400 тыс.человек, для сравнения - в автокатастрофах в России погибает ежегодно около 36 тыс.человек.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85786" y="2285992"/>
            <a:ext cx="7772400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b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357290" y="642918"/>
            <a:ext cx="63579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1714489"/>
            <a:ext cx="7572428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если проблема курения актуальна для моей школы, то, как можно изменить данную ситуацию?</a:t>
            </a:r>
          </a:p>
          <a:p>
            <a:pPr algn="just">
              <a:buNone/>
            </a:pPr>
            <a:endParaRPr lang="ru-RU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928794" y="500043"/>
            <a:ext cx="50720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Цели и задачи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500034" y="823066"/>
            <a:ext cx="8132933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 привлечь внимание школьников, родителей, общественности к проблеме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курения.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найти информацию в Интернет-ресурсах,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библиографических источниках об опасности курения;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экспериментально доказать вред веществ, содержащихся в сигарете, для живого организма;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формировать отрицательное отношение к курению.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Методы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поисковый;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анкетирование;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аналитический;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эксперимент 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4" descr="bbede0006c530d485ca772fc67e59d7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4071942"/>
            <a:ext cx="1357322" cy="2261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6" descr="J0076135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2000240"/>
            <a:ext cx="3048462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Влияние курения на организм подростка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6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РЕЗУЛЬТАТЫ АНКЕТИРОВАНИЯ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Содержимое 9"/>
          <p:cNvGraphicFramePr>
            <a:graphicFrameLocks noGrp="1"/>
          </p:cNvGraphicFramePr>
          <p:nvPr>
            <p:ph sz="half" idx="2"/>
          </p:nvPr>
        </p:nvGraphicFramePr>
        <p:xfrm>
          <a:off x="4286248" y="1600200"/>
          <a:ext cx="4400552" cy="46148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РЕЗУЛЬТАТЫ АНКЕТИРОВАНИЯ</a:t>
            </a:r>
            <a:b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 каком возрасте попробовал(а) </a:t>
            </a:r>
            <a:b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курить первый раз?»</a:t>
            </a:r>
            <a:endParaRPr lang="ru-RU" sz="2800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3526" cy="6867525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РЕЗУЛЬТАТЫ АНКЕТИРОВАНИЯ</a:t>
            </a:r>
            <a:b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«Что думаешь о курении в будущем?»</a:t>
            </a:r>
            <a:endParaRPr lang="ru-RU" sz="3200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438</Words>
  <Application>Microsoft Office PowerPoint</Application>
  <PresentationFormat>Экран (4:3)</PresentationFormat>
  <Paragraphs>96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Актуальность проблемы</vt:lpstr>
      <vt:lpstr>Слайд 3</vt:lpstr>
      <vt:lpstr>Слайд 4</vt:lpstr>
      <vt:lpstr>Методы</vt:lpstr>
      <vt:lpstr>Влияние курения на организм подростка</vt:lpstr>
      <vt:lpstr>РЕЗУЛЬТАТЫ АНКЕТИРОВАНИЯ</vt:lpstr>
      <vt:lpstr>РЕЗУЛЬТАТЫ АНКЕТИРОВАНИЯ «В каком возрасте попробовал(а)  курить первый раз?»</vt:lpstr>
      <vt:lpstr>РЕЗУЛЬТАТЫ АНКЕТИРОВАНИЯ «Что думаешь о курении в будущем?»</vt:lpstr>
      <vt:lpstr>РЕЗУЛЬТАТЫ АНКЕТИРОВАНИЯ «Подросток и его окружение»</vt:lpstr>
      <vt:lpstr>РЕЗУЛЬТАТЫ АНКЕТИРОВАНИЯ «Подросток и его окружение»</vt:lpstr>
      <vt:lpstr>РЕЗУЛЬТАТЫ АНКЕТИРОВАНИЯ «Подросток и его окружение»</vt:lpstr>
      <vt:lpstr>РЕЗУЛЬТАТЫ АНКЕТИРОВАНИЯ «Эффективность мер по запрету курения»</vt:lpstr>
      <vt:lpstr>Слайд 14</vt:lpstr>
      <vt:lpstr>Влияние табачного дыма на хлорофитум </vt:lpstr>
      <vt:lpstr>Влияние водной вытяжки сигареты на прорастание лука </vt:lpstr>
      <vt:lpstr>Опыт, доказывающий содержание смол в сигаретном дыму</vt:lpstr>
      <vt:lpstr>Результаты</vt:lpstr>
      <vt:lpstr>Мои действия</vt:lpstr>
      <vt:lpstr>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Олеся</dc:creator>
  <cp:lastModifiedBy>Олеся</cp:lastModifiedBy>
  <cp:revision>25</cp:revision>
  <dcterms:created xsi:type="dcterms:W3CDTF">2015-01-26T12:56:35Z</dcterms:created>
  <dcterms:modified xsi:type="dcterms:W3CDTF">2015-03-01T07:30:25Z</dcterms:modified>
</cp:coreProperties>
</file>