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3" r:id="rId3"/>
    <p:sldId id="258" r:id="rId4"/>
    <p:sldId id="259" r:id="rId5"/>
    <p:sldId id="264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schoolmathematics.ru/wp-content/uploads/2011/04/181.pn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schoolmathematics.ru/wp-content/uploads/2011/04/213.pn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schoolmathematics.ru/wp-content/uploads/2011/04/221.pn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schoolmathematics.ru/wp-content/uploads/2011/04/251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schoolmathematics.ru/wp-content/uploads/2011/04/261.p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schoolmathematics.ru/wp-content/uploads/2011/04/271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hyperlink" Target="http://schoolmathematics.ru/wp-content/uploads/2011/04/281.p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schoolmathematics.ru/wp-content/uploads/2011/04/291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hyperlink" Target="http://schoolmathematics.ru/wp-content/uploads/2011/04/301.p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schoolmathematics.ru/wp-content/uploads/2011/04/315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hyperlink" Target="http://schoolmathematics.ru/wp-content/uploads/2011/04/322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choolmathematics.ru/wp-content/uploads/2011/04/111.pn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choolmathematics.ru/wp-content/uploads/2011/04/510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schoolmathematics.ru/wp-content/uploads/2011/04/64.pn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schoolmathematics.ru/wp-content/uploads/2011/04/91.pn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choolmathematics.ru/wp-content/uploads/2011/04/72.pn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schoolmathematics.ru/wp-content/uploads/2011/04/82.pn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schoolmathematics.ru/wp-content/uploads/2011/04/171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445224"/>
            <a:ext cx="8077200" cy="864096"/>
          </a:xfrm>
        </p:spPr>
        <p:txBody>
          <a:bodyPr/>
          <a:lstStyle/>
          <a:p>
            <a:r>
              <a:rPr lang="ru-RU" dirty="0" smtClean="0">
                <a:latin typeface="Arlekino" pitchFamily="2" charset="0"/>
              </a:rPr>
              <a:t>Иду на ЕГЭ</a:t>
            </a:r>
          </a:p>
          <a:p>
            <a:r>
              <a:rPr lang="ru-RU" dirty="0" smtClean="0">
                <a:latin typeface="Arlekino" pitchFamily="2" charset="0"/>
              </a:rPr>
              <a:t>2015</a:t>
            </a:r>
            <a:endParaRPr lang="ru-RU" dirty="0">
              <a:latin typeface="Arlekino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8077200" cy="1673352"/>
          </a:xfrm>
        </p:spPr>
        <p:txBody>
          <a:bodyPr/>
          <a:lstStyle/>
          <a:p>
            <a:r>
              <a:rPr lang="ru-RU" sz="7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merican Retro" pitchFamily="66" charset="0"/>
              </a:rPr>
              <a:t>Производная</a:t>
            </a:r>
            <a:endParaRPr lang="ru-RU" sz="7200" b="1" dirty="0">
              <a:solidFill>
                <a:schemeClr val="accent3">
                  <a:lumMod val="40000"/>
                  <a:lumOff val="60000"/>
                </a:schemeClr>
              </a:solidFill>
              <a:latin typeface="American Retro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25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12776"/>
            <a:ext cx="7208369" cy="3888432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233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12776"/>
            <a:ext cx="6966718" cy="3744416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234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7234668" cy="3888432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50" descr="ЕГЭ по математике: 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68760"/>
            <a:ext cx="5034257" cy="2592288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548680"/>
            <a:ext cx="7529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4. Нахождение точек, в которых касательная будет параллельна </a:t>
            </a:r>
          </a:p>
          <a:p>
            <a:r>
              <a:rPr lang="ru-RU" dirty="0" smtClean="0"/>
              <a:t>заданному графику прямой (на графиках функции и ее производной) </a:t>
            </a:r>
            <a:endParaRPr lang="ru-RU" dirty="0"/>
          </a:p>
        </p:txBody>
      </p:sp>
      <p:pic>
        <p:nvPicPr>
          <p:cNvPr id="4" name="Рисунок 256" descr="ЕГЭ по математике:  задание В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3582276"/>
            <a:ext cx="5702798" cy="2943068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362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4" name="Рисунок 257" descr="ЕГЭ по математике: 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5200278" cy="3053258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5365" name="Рисунок 258" descr="ЕГЭ по математике:  задание В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2996952"/>
            <a:ext cx="5848350" cy="3433763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37" name="Рисунок 278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052736"/>
            <a:ext cx="5212567" cy="2952328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</p:pic>
      <p:pic>
        <p:nvPicPr>
          <p:cNvPr id="14339" name="Рисунок 279" descr="ЕГЭ по математике: задание В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212976"/>
            <a:ext cx="5667375" cy="3211513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55576" y="260648"/>
            <a:ext cx="8184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5. Найти угловой коэффициент касательной  или </a:t>
            </a:r>
          </a:p>
          <a:p>
            <a:r>
              <a:rPr lang="ru-RU" dirty="0" smtClean="0"/>
              <a:t>нахождение значения производной в заданной точке на графике функции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280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5794375" cy="30099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3314" name="Рисунок 281" descr="ЕГЭ по математике: задание В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429000"/>
            <a:ext cx="5794375" cy="30099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772816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 знание , а изучение, </a:t>
            </a:r>
          </a:p>
          <a:p>
            <a:r>
              <a:rPr lang="ru-RU" sz="3200" dirty="0" smtClean="0"/>
              <a:t>не обладание, а приобретение, </a:t>
            </a:r>
          </a:p>
          <a:p>
            <a:r>
              <a:rPr lang="ru-RU" sz="3200" dirty="0" smtClean="0"/>
              <a:t>не существующее, а грядущее доставляет величайшее наслаждение. </a:t>
            </a:r>
          </a:p>
          <a:p>
            <a:r>
              <a:rPr lang="ru-RU" sz="3200" dirty="0" smtClean="0"/>
              <a:t>                                                    (К.Ф.Гаусс)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6712"/>
            <a:ext cx="7522436" cy="4968552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548680"/>
            <a:ext cx="8285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1. Нахождение точек экстремума по графику производной</a:t>
            </a:r>
            <a:endParaRPr lang="ru-RU" sz="2400" dirty="0"/>
          </a:p>
        </p:txBody>
      </p:sp>
      <p:pic>
        <p:nvPicPr>
          <p:cNvPr id="2051" name="Рисунок 10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00808"/>
            <a:ext cx="7667185" cy="324036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1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700808"/>
            <a:ext cx="7364737" cy="3096344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03648" y="5661248"/>
            <a:ext cx="1200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Ответ: 2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96" descr="ЕГЭ по математике: задание B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6862730" cy="3744416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55576" y="764704"/>
            <a:ext cx="7776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ru-RU" sz="2400" dirty="0" smtClean="0"/>
              <a:t>Нахождение наибольших и наименьших значений </a:t>
            </a:r>
          </a:p>
          <a:p>
            <a:pPr marL="457200" indent="-457200"/>
            <a:r>
              <a:rPr lang="ru-RU" sz="2400" dirty="0" smtClean="0"/>
              <a:t>на заданном промежутке по графику производной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97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12776"/>
            <a:ext cx="7687053" cy="3744416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98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628800"/>
            <a:ext cx="7391397" cy="36004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24" descr="ЕГЭ по математике: задание В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6674415" cy="36004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3. Нахождение промежутков монотонности (убывания и возрастания </a:t>
            </a:r>
          </a:p>
          <a:p>
            <a:pPr algn="ctr"/>
            <a:r>
              <a:rPr lang="ru-RU" sz="2000" dirty="0" smtClean="0"/>
              <a:t>функций) по графику производной и  обратная задача: нахождение</a:t>
            </a:r>
          </a:p>
          <a:p>
            <a:pPr algn="ctr"/>
            <a:r>
              <a:rPr lang="ru-RU" sz="2000" dirty="0" smtClean="0"/>
              <a:t> по графику функции промежутков, в которых производная </a:t>
            </a:r>
          </a:p>
          <a:p>
            <a:pPr algn="ctr"/>
            <a:r>
              <a:rPr lang="ru-RU" sz="2000" dirty="0" smtClean="0"/>
              <a:t>положительна или отрицательна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</TotalTime>
  <Words>120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Производная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задания В8</dc:title>
  <cp:lastModifiedBy>admin</cp:lastModifiedBy>
  <cp:revision>14</cp:revision>
  <dcterms:modified xsi:type="dcterms:W3CDTF">2019-03-03T13:50:29Z</dcterms:modified>
</cp:coreProperties>
</file>