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1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6" autoAdjust="0"/>
    <p:restoredTop sz="94660"/>
  </p:normalViewPr>
  <p:slideViewPr>
    <p:cSldViewPr>
      <p:cViewPr>
        <p:scale>
          <a:sx n="50" d="100"/>
          <a:sy n="50" d="100"/>
        </p:scale>
        <p:origin x="-2142" y="-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135071"/>
            <a:ext cx="7772400" cy="1470025"/>
          </a:xfr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3600" b="0" i="0" kern="12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0846"/>
            <a:ext cx="6400800" cy="1752600"/>
          </a:xfrm>
        </p:spPr>
        <p:txBody>
          <a:bodyPr/>
          <a:lstStyle>
            <a:lvl1pPr marL="0" indent="0" algn="ctr">
              <a:buNone/>
              <a:defRPr lang="en-US" sz="2400" kern="1200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lang="en-US" sz="2400" kern="1200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2221F-4F0C-4847-81B7-D3ABAE3EE078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3600" b="0" i="0" kern="1200" dirty="0" smtClean="0">
          <a:solidFill>
            <a:schemeClr val="accent5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5">
              <a:lumMod val="50000"/>
            </a:schemeClr>
          </a:solidFill>
          <a:latin typeface="Cambr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5">
              <a:lumMod val="50000"/>
            </a:schemeClr>
          </a:solidFill>
          <a:latin typeface="Cambr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5">
              <a:lumMod val="50000"/>
            </a:schemeClr>
          </a:solidFill>
          <a:latin typeface="Cambr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5">
              <a:lumMod val="50000"/>
            </a:schemeClr>
          </a:solidFill>
          <a:latin typeface="Cambr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5">
              <a:lumMod val="50000"/>
            </a:schemeClr>
          </a:solidFill>
          <a:latin typeface="Cambr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stranamasterov.ru/img/i0910/PICT1173_.jpg" TargetMode="External"/><Relationship Id="rId3" Type="http://schemas.openxmlformats.org/officeDocument/2006/relationships/hyperlink" Target="http://www.shnyazhka.com/wp-content/uploads/2013/01/shnyazhka-karen_hurley-04.jpeg" TargetMode="External"/><Relationship Id="rId7" Type="http://schemas.openxmlformats.org/officeDocument/2006/relationships/hyperlink" Target="http://www.onceokuloncesi.com/imagehosting/109974e94ace077481.jpg" TargetMode="External"/><Relationship Id="rId2" Type="http://schemas.openxmlformats.org/officeDocument/2006/relationships/hyperlink" Target="http://img1.labirint.ru/books/370526/big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7kilometr.com/images/article/230910/004454_c105b85451.jpg" TargetMode="External"/><Relationship Id="rId5" Type="http://schemas.openxmlformats.org/officeDocument/2006/relationships/hyperlink" Target="http://kladraz.ru/images/85(1).jpg" TargetMode="External"/><Relationship Id="rId4" Type="http://schemas.openxmlformats.org/officeDocument/2006/relationships/hyperlink" Target="http://www.otoys.ru/picturesNew/bomik/b_602_1.jpg" TargetMode="External"/><Relationship Id="rId9" Type="http://schemas.openxmlformats.org/officeDocument/2006/relationships/hyperlink" Target="http://www.russupak.ru/uploads/iblocks/5/393ccbc7a2ee4e8124d24752c4677bde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2780928"/>
            <a:ext cx="7000632" cy="3710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32" y="722"/>
            <a:ext cx="9144000" cy="3489821"/>
          </a:xfrm>
        </p:spPr>
        <p:txBody>
          <a:bodyPr>
            <a:noAutofit/>
          </a:bodyPr>
          <a:lstStyle/>
          <a:p>
            <a:r>
              <a:rPr lang="ru-RU" sz="8800" dirty="0" smtClean="0">
                <a:latin typeface="+mj-lt"/>
              </a:rPr>
              <a:t>Развитие мелкой моторики.</a:t>
            </a:r>
            <a:endParaRPr lang="ru-RU" sz="8800" dirty="0"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49615" y="1844824"/>
            <a:ext cx="5486446" cy="4519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23528" y="404664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Пуговицы.</a:t>
            </a:r>
          </a:p>
          <a:p>
            <a:r>
              <a:rPr lang="ru-RU" sz="2400" dirty="0" smtClean="0"/>
              <a:t>Множество игр можно придумать с пуговицами. Крепко пришейте пуговицы разных цветов и размеров на кусочек ткани. Можно давать задания отыскать одинаковые пуговицы, показать самую большую и самую маленькую, отыскать пуговицы одного цвета и т.д. Также можно вырезать из несыпучей ткани разноцветные цветочки и проделать в них отверстия – петельки. Ребенок должен будет пристегивать цветочки к пуговицам соответствующего цвета, нашитым на зеленую «полянку».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260214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4423420"/>
            <a:ext cx="3318276" cy="2176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384502" y="114469"/>
            <a:ext cx="3618964" cy="3515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6284" y="3892031"/>
            <a:ext cx="3835400" cy="2876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3644" y="114469"/>
            <a:ext cx="3387144" cy="3057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7293" y="2082684"/>
            <a:ext cx="266319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45695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828092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Список использованных источников:</a:t>
            </a:r>
          </a:p>
          <a:p>
            <a:pPr algn="just"/>
            <a:r>
              <a:rPr lang="ru-RU" sz="2400" dirty="0"/>
              <a:t>Изображение дидактической игры «Пуговицы»: </a:t>
            </a:r>
            <a:endParaRPr lang="ru-RU" sz="2400" dirty="0" smtClean="0"/>
          </a:p>
          <a:p>
            <a:pPr algn="just"/>
            <a:r>
              <a:rPr lang="en-US" sz="2400" b="1" dirty="0" smtClean="0">
                <a:hlinkClick r:id="rId2"/>
              </a:rPr>
              <a:t>http</a:t>
            </a:r>
            <a:r>
              <a:rPr lang="en-US" sz="2400" b="1" dirty="0">
                <a:hlinkClick r:id="rId2"/>
              </a:rPr>
              <a:t>://</a:t>
            </a:r>
            <a:r>
              <a:rPr lang="en-US" sz="2400" b="1" dirty="0" smtClean="0">
                <a:hlinkClick r:id="rId2"/>
              </a:rPr>
              <a:t>img1.labirint.ru/books/370526/big.jpg</a:t>
            </a:r>
            <a:endParaRPr lang="ru-RU" sz="2400" b="1" dirty="0" smtClean="0"/>
          </a:p>
          <a:p>
            <a:pPr algn="just"/>
            <a:r>
              <a:rPr lang="en-US" sz="2400" b="1" dirty="0">
                <a:hlinkClick r:id="rId3"/>
              </a:rPr>
              <a:t>http://</a:t>
            </a:r>
            <a:r>
              <a:rPr lang="en-US" sz="2400" b="1" dirty="0" smtClean="0">
                <a:hlinkClick r:id="rId3"/>
              </a:rPr>
              <a:t>www.shnyazhka.com/wp-content/uploads/2013/01/shnyazhka-karen_hurley-04.jpeg</a:t>
            </a:r>
            <a:endParaRPr lang="ru-RU" sz="2400" b="1" dirty="0" smtClean="0"/>
          </a:p>
          <a:p>
            <a:pPr algn="just"/>
            <a:r>
              <a:rPr lang="en-US" sz="2400" b="1" dirty="0">
                <a:hlinkClick r:id="rId4"/>
              </a:rPr>
              <a:t>http://</a:t>
            </a:r>
            <a:r>
              <a:rPr lang="en-US" sz="2400" b="1" dirty="0" smtClean="0">
                <a:hlinkClick r:id="rId4"/>
              </a:rPr>
              <a:t>www.otoys.ru/picturesNew/bomik/b_602_1.jpg</a:t>
            </a:r>
            <a:endParaRPr lang="ru-RU" sz="2400" b="1" dirty="0" smtClean="0"/>
          </a:p>
          <a:p>
            <a:pPr algn="just"/>
            <a:r>
              <a:rPr lang="ru-RU" sz="2400" dirty="0" smtClean="0"/>
              <a:t>Изображение пластилиновых фигурок:</a:t>
            </a:r>
          </a:p>
          <a:p>
            <a:pPr algn="just"/>
            <a:r>
              <a:rPr lang="en-US" sz="2400" b="1" dirty="0">
                <a:hlinkClick r:id="rId5"/>
              </a:rPr>
              <a:t>http://kladraz.ru/images/85(1).</a:t>
            </a:r>
            <a:r>
              <a:rPr lang="en-US" sz="2400" b="1" dirty="0" smtClean="0">
                <a:hlinkClick r:id="rId5"/>
              </a:rPr>
              <a:t>jpg</a:t>
            </a:r>
            <a:endParaRPr lang="ru-RU" sz="2400" b="1" dirty="0" smtClean="0"/>
          </a:p>
          <a:p>
            <a:pPr algn="just"/>
            <a:r>
              <a:rPr lang="en-US" sz="2400" b="1" dirty="0">
                <a:hlinkClick r:id="rId6"/>
              </a:rPr>
              <a:t>http://</a:t>
            </a:r>
            <a:r>
              <a:rPr lang="en-US" sz="2400" b="1" dirty="0" smtClean="0">
                <a:hlinkClick r:id="rId6"/>
              </a:rPr>
              <a:t>7kilometr.com/images/article/230910/004454_c105b85451.jpg</a:t>
            </a:r>
            <a:endParaRPr lang="ru-RU" sz="2400" b="1" dirty="0" smtClean="0"/>
          </a:p>
          <a:p>
            <a:pPr algn="just"/>
            <a:r>
              <a:rPr lang="ru-RU" sz="2400" dirty="0" smtClean="0"/>
              <a:t>Изображение «Бусы из макарон»:</a:t>
            </a:r>
          </a:p>
          <a:p>
            <a:pPr algn="just"/>
            <a:r>
              <a:rPr lang="en-US" sz="2400" dirty="0">
                <a:hlinkClick r:id="rId7"/>
              </a:rPr>
              <a:t>http://</a:t>
            </a:r>
            <a:r>
              <a:rPr lang="en-US" sz="2400" dirty="0" smtClean="0">
                <a:hlinkClick r:id="rId7"/>
              </a:rPr>
              <a:t>www.onceokuloncesi.com/imagehosting/109974e94ace077481.jpg</a:t>
            </a:r>
            <a:endParaRPr lang="ru-RU" sz="2400" dirty="0" smtClean="0"/>
          </a:p>
          <a:p>
            <a:pPr algn="just"/>
            <a:r>
              <a:rPr lang="ru-RU" sz="2400" dirty="0" smtClean="0"/>
              <a:t>Изображение «Крупы»:</a:t>
            </a:r>
          </a:p>
          <a:p>
            <a:pPr algn="just"/>
            <a:r>
              <a:rPr lang="en-US" sz="2400" dirty="0">
                <a:hlinkClick r:id="rId8"/>
              </a:rPr>
              <a:t>http://stranamasterov.ru/img/i0910/PICT1173_.</a:t>
            </a:r>
            <a:r>
              <a:rPr lang="en-US" sz="2400" dirty="0" smtClean="0">
                <a:hlinkClick r:id="rId8"/>
              </a:rPr>
              <a:t>jpg</a:t>
            </a:r>
            <a:endParaRPr lang="ru-RU" sz="2400" dirty="0" smtClean="0"/>
          </a:p>
          <a:p>
            <a:pPr algn="just"/>
            <a:r>
              <a:rPr lang="en-US" sz="2400" dirty="0">
                <a:hlinkClick r:id="rId9"/>
              </a:rPr>
              <a:t>http://</a:t>
            </a:r>
            <a:r>
              <a:rPr lang="en-US" sz="2400" dirty="0" smtClean="0">
                <a:hlinkClick r:id="rId9"/>
              </a:rPr>
              <a:t>www.russupak.ru/uploads/iblocks/5/393ccbc7a2ee4e8124d24752c4677bde.jpg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172918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343" b="99854" l="3150" r="96378"/>
                    </a14:imgEffect>
                    <a14:imgEffect>
                      <a14:artisticCrisscrossEtching trans="40000"/>
                    </a14:imgEffect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812" y="176212"/>
            <a:ext cx="6048375" cy="65055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0" y="188640"/>
            <a:ext cx="9144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r>
              <a:rPr lang="ru-RU" sz="2400" dirty="0" smtClean="0"/>
              <a:t>        Мелкая </a:t>
            </a:r>
            <a:r>
              <a:rPr lang="ru-RU" sz="2400" dirty="0"/>
              <a:t>моторика – это тонкие произвольные движения пальцев рук.</a:t>
            </a:r>
          </a:p>
          <a:p>
            <a:r>
              <a:rPr lang="ru-RU" sz="2400" dirty="0"/>
              <a:t>        На кончиках пальцев расположены нервные окончания, которые способствуют передаче огромного количества сигналов в мозговой центр, а это влияет на развитие ребёнка в целом.         </a:t>
            </a:r>
          </a:p>
          <a:p>
            <a:r>
              <a:rPr lang="ru-RU" sz="2400" dirty="0"/>
              <a:t>      Процессу совершенствования мелкой моторики необходимо уделять немалое внимание. Ведь от того, насколько ловкими и проворными   станут его пальчики, зависят его будущие успехи в обучении, а в особенности при выполнении письменных работ.</a:t>
            </a:r>
          </a:p>
          <a:p>
            <a:r>
              <a:rPr lang="ru-RU" sz="2400" dirty="0"/>
              <a:t>       Развитие навыков мелкой моторики является источником ускоренного совершенствования речи, мышления и психического развития.</a:t>
            </a:r>
          </a:p>
          <a:p>
            <a:r>
              <a:rPr lang="ru-RU" sz="2400" dirty="0" smtClean="0"/>
              <a:t>       Работу </a:t>
            </a:r>
            <a:r>
              <a:rPr lang="ru-RU" sz="2400" dirty="0"/>
              <a:t>по развитию движений пальцев и кисти рук следует проводить систематически и ежедневно, мы представим вашему вниманию различные упражнения, которые можно выполнять с ребёнком дома.</a:t>
            </a:r>
          </a:p>
        </p:txBody>
      </p:sp>
    </p:spTree>
    <p:extLst>
      <p:ext uri="{BB962C8B-B14F-4D97-AF65-F5344CB8AC3E}">
        <p14:creationId xmlns:p14="http://schemas.microsoft.com/office/powerpoint/2010/main" xmlns="" val="3462523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8640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Пассивная гимнастика для пальцев рук.</a:t>
            </a:r>
          </a:p>
          <a:p>
            <a:r>
              <a:rPr lang="ru-RU" sz="2400" dirty="0"/>
              <a:t>1.Рука ребенка лежит на столе ладошкой вниз. Фиксируя одной рукой руку малыша, другой рукой взрослый приподнимает вверх поочередно каждый пальчик.</a:t>
            </a:r>
          </a:p>
          <a:p>
            <a:r>
              <a:rPr lang="ru-RU" sz="2400" dirty="0"/>
              <a:t>2.Рука ребенка лежит на столе ладошкой вверх. Придерживая ее, взрослый поочередно сгибает пальцы ребенка.</a:t>
            </a:r>
          </a:p>
          <a:p>
            <a:r>
              <a:rPr lang="ru-RU" sz="2400" dirty="0"/>
              <a:t>3.Рука ребенка согнута в локте, локоть опирается на стол. Фиксируя ручку малыша одной рукой, другой рукой взрослый производит поочередное круговое движение пальцев руки ребенка.</a:t>
            </a:r>
          </a:p>
          <a:p>
            <a:r>
              <a:rPr lang="ru-RU" sz="2400" dirty="0"/>
              <a:t>4.Сорока-белобока</a:t>
            </a:r>
          </a:p>
          <a:p>
            <a:r>
              <a:rPr lang="ru-RU" sz="2400" dirty="0"/>
              <a:t> Кашку варила,</a:t>
            </a:r>
          </a:p>
          <a:p>
            <a:r>
              <a:rPr lang="ru-RU" sz="2400" dirty="0"/>
              <a:t> Детишек кормила.</a:t>
            </a:r>
          </a:p>
          <a:p>
            <a:r>
              <a:rPr lang="ru-RU" sz="2400" dirty="0"/>
              <a:t> Этому дала,</a:t>
            </a:r>
          </a:p>
          <a:p>
            <a:r>
              <a:rPr lang="ru-RU" sz="2400" dirty="0"/>
              <a:t> Этому дала,</a:t>
            </a:r>
          </a:p>
          <a:p>
            <a:r>
              <a:rPr lang="ru-RU" sz="2400" dirty="0"/>
              <a:t> Этому дала,</a:t>
            </a:r>
          </a:p>
          <a:p>
            <a:r>
              <a:rPr lang="ru-RU" sz="2400" dirty="0"/>
              <a:t> Этому дала,</a:t>
            </a:r>
          </a:p>
          <a:p>
            <a:r>
              <a:rPr lang="ru-RU" sz="2400" dirty="0"/>
              <a:t> Этому дала.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208" y="3714856"/>
            <a:ext cx="2525266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3714856"/>
            <a:ext cx="2664296" cy="2770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19636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  <a14:imgEffect>
                      <a14:saturation sa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211" y="361459"/>
            <a:ext cx="8377269" cy="5947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Активная пальчиковая гимнастика.</a:t>
            </a:r>
            <a:r>
              <a:rPr lang="ru-RU" sz="2400" dirty="0"/>
              <a:t>	</a:t>
            </a:r>
          </a:p>
          <a:p>
            <a:r>
              <a:rPr lang="ru-RU" sz="2400" dirty="0"/>
              <a:t> </a:t>
            </a:r>
            <a:r>
              <a:rPr lang="ru-RU" sz="2400" b="1" i="1" dirty="0"/>
              <a:t>Домик </a:t>
            </a:r>
          </a:p>
          <a:p>
            <a:r>
              <a:rPr lang="ru-RU" sz="2400" i="1" dirty="0"/>
              <a:t>Дом стоит с трубой и крышей,</a:t>
            </a:r>
          </a:p>
          <a:p>
            <a:r>
              <a:rPr lang="ru-RU" sz="2400" i="1" dirty="0" smtClean="0"/>
              <a:t>На </a:t>
            </a:r>
            <a:r>
              <a:rPr lang="ru-RU" sz="2400" i="1" dirty="0"/>
              <a:t>балкон гулять я вышел.</a:t>
            </a:r>
          </a:p>
          <a:p>
            <a:r>
              <a:rPr lang="ru-RU" sz="2400" dirty="0"/>
              <a:t>Ладони направлены под углом, кончики пальцев соприкасаются; средний палец правой руки поднят вверх, кончики мизинцев касаются друг друга, выполняя прямую линию (труба, балкон).</a:t>
            </a:r>
          </a:p>
          <a:p>
            <a:r>
              <a:rPr lang="ru-RU" sz="2400" b="1" i="1" dirty="0"/>
              <a:t>Очки</a:t>
            </a:r>
          </a:p>
          <a:p>
            <a:r>
              <a:rPr lang="ru-RU" sz="2400" i="1" dirty="0"/>
              <a:t>Бабушка очки надела</a:t>
            </a:r>
          </a:p>
          <a:p>
            <a:r>
              <a:rPr lang="ru-RU" sz="2400" i="1" dirty="0" smtClean="0"/>
              <a:t>И </a:t>
            </a:r>
            <a:r>
              <a:rPr lang="ru-RU" sz="2400" i="1" dirty="0"/>
              <a:t>внучонка разглядела.</a:t>
            </a:r>
          </a:p>
          <a:p>
            <a:r>
              <a:rPr lang="ru-RU" sz="2400" dirty="0"/>
              <a:t>Большой палец правой и левой руки вместе с остальными образуют колечко. Колечки поднести к глазам</a:t>
            </a:r>
          </a:p>
          <a:p>
            <a:r>
              <a:rPr lang="ru-RU" sz="2400" b="1" i="1" dirty="0"/>
              <a:t>Лодка </a:t>
            </a:r>
          </a:p>
          <a:p>
            <a:r>
              <a:rPr lang="ru-RU" sz="2400" i="1" dirty="0"/>
              <a:t>Лодочка плывет по речке,</a:t>
            </a:r>
          </a:p>
          <a:p>
            <a:r>
              <a:rPr lang="ru-RU" sz="2400" i="1" dirty="0" smtClean="0"/>
              <a:t>Оставляя </a:t>
            </a:r>
            <a:r>
              <a:rPr lang="ru-RU" sz="2400" i="1" dirty="0"/>
              <a:t>на воде колечки.</a:t>
            </a:r>
          </a:p>
          <a:p>
            <a:r>
              <a:rPr lang="ru-RU" sz="2400" dirty="0"/>
              <a:t>Обе ладони поставлены на ребро, большие пальцы прижаты к ладоням (как ковшик</a:t>
            </a:r>
            <a:r>
              <a:rPr lang="ru-RU" sz="2400" dirty="0" smtClean="0"/>
              <a:t>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669134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4000" y="980728"/>
            <a:ext cx="5080000" cy="50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116632"/>
            <a:ext cx="914400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Су </a:t>
            </a:r>
            <a:r>
              <a:rPr lang="ru-RU" sz="2400" b="1" dirty="0" smtClean="0"/>
              <a:t>– </a:t>
            </a:r>
            <a:r>
              <a:rPr lang="ru-RU" sz="2400" b="1" dirty="0" err="1" smtClean="0"/>
              <a:t>джок</a:t>
            </a:r>
            <a:r>
              <a:rPr lang="ru-RU" sz="2400" b="1" dirty="0" smtClean="0"/>
              <a:t>.</a:t>
            </a:r>
            <a:endParaRPr lang="ru-RU" sz="2400" b="1" dirty="0"/>
          </a:p>
          <a:p>
            <a:r>
              <a:rPr lang="ru-RU" sz="2400" dirty="0" smtClean="0"/>
              <a:t>Области </a:t>
            </a:r>
            <a:r>
              <a:rPr lang="ru-RU" sz="2400" dirty="0"/>
              <a:t>применения Су –</a:t>
            </a:r>
            <a:r>
              <a:rPr lang="ru-RU" sz="2400" dirty="0" err="1"/>
              <a:t>Джок</a:t>
            </a:r>
            <a:r>
              <a:rPr lang="ru-RU" sz="2400" dirty="0"/>
              <a:t> терапии:</a:t>
            </a:r>
          </a:p>
          <a:p>
            <a:r>
              <a:rPr lang="ru-RU" sz="2400" dirty="0"/>
              <a:t>1.	Массаж Су – </a:t>
            </a:r>
            <a:r>
              <a:rPr lang="ru-RU" sz="2400" dirty="0" err="1"/>
              <a:t>Джок</a:t>
            </a:r>
            <a:r>
              <a:rPr lang="ru-RU" sz="2400" dirty="0"/>
              <a:t> шарами</a:t>
            </a:r>
          </a:p>
          <a:p>
            <a:r>
              <a:rPr lang="ru-RU" sz="2400" dirty="0"/>
              <a:t>Я мячом круги катаю, </a:t>
            </a:r>
            <a:r>
              <a:rPr lang="ru-RU" sz="2400" dirty="0" smtClean="0"/>
              <a:t>Взад </a:t>
            </a:r>
            <a:r>
              <a:rPr lang="ru-RU" sz="2400" dirty="0"/>
              <a:t>- вперед его гоняю. </a:t>
            </a:r>
          </a:p>
          <a:p>
            <a:r>
              <a:rPr lang="ru-RU" sz="2400" dirty="0" smtClean="0"/>
              <a:t>Им </a:t>
            </a:r>
            <a:r>
              <a:rPr lang="ru-RU" sz="2400" dirty="0"/>
              <a:t>поглажу я ладошку. </a:t>
            </a:r>
            <a:r>
              <a:rPr lang="ru-RU" sz="2400" dirty="0" smtClean="0"/>
              <a:t> </a:t>
            </a:r>
            <a:r>
              <a:rPr lang="ru-RU" sz="2400" dirty="0"/>
              <a:t>Будто я сметаю крошку, </a:t>
            </a:r>
            <a:endParaRPr lang="ru-RU" sz="2400" dirty="0" smtClean="0"/>
          </a:p>
          <a:p>
            <a:r>
              <a:rPr lang="ru-RU" sz="2400" dirty="0" smtClean="0"/>
              <a:t>И </a:t>
            </a:r>
            <a:r>
              <a:rPr lang="ru-RU" sz="2400" dirty="0"/>
              <a:t>сожму его немножко</a:t>
            </a:r>
            <a:r>
              <a:rPr lang="ru-RU" sz="2400" dirty="0" smtClean="0"/>
              <a:t>,  </a:t>
            </a:r>
            <a:r>
              <a:rPr lang="ru-RU" sz="2400" dirty="0"/>
              <a:t>Как сжимает лапу кошка, </a:t>
            </a:r>
            <a:endParaRPr lang="ru-RU" sz="2400" dirty="0" smtClean="0"/>
          </a:p>
          <a:p>
            <a:r>
              <a:rPr lang="ru-RU" sz="2400" dirty="0" smtClean="0"/>
              <a:t>Каждым </a:t>
            </a:r>
            <a:r>
              <a:rPr lang="ru-RU" sz="2400" dirty="0"/>
              <a:t>пальцем мяч прижму, </a:t>
            </a:r>
            <a:r>
              <a:rPr lang="ru-RU" sz="2400" dirty="0" smtClean="0"/>
              <a:t>И </a:t>
            </a:r>
            <a:r>
              <a:rPr lang="ru-RU" sz="2400" dirty="0"/>
              <a:t>другой рукой начну.</a:t>
            </a:r>
          </a:p>
          <a:p>
            <a:r>
              <a:rPr lang="ru-RU" sz="2400" dirty="0"/>
              <a:t>2.	Массаж пальцев эластичным кольцом</a:t>
            </a:r>
          </a:p>
          <a:p>
            <a:r>
              <a:rPr lang="ru-RU" sz="2400" dirty="0"/>
              <a:t>3.	Использование Су – </a:t>
            </a:r>
            <a:r>
              <a:rPr lang="ru-RU" sz="2400" dirty="0" err="1"/>
              <a:t>Джок</a:t>
            </a:r>
            <a:r>
              <a:rPr lang="ru-RU" sz="2400" dirty="0"/>
              <a:t> шаров при автоматизации звуков</a:t>
            </a:r>
          </a:p>
          <a:p>
            <a:r>
              <a:rPr lang="ru-RU" sz="2400" dirty="0"/>
              <a:t>4.	Использование Су – </a:t>
            </a:r>
            <a:r>
              <a:rPr lang="ru-RU" sz="2400" dirty="0" err="1"/>
              <a:t>Джок</a:t>
            </a:r>
            <a:r>
              <a:rPr lang="ru-RU" sz="2400" dirty="0"/>
              <a:t> шаров при совершенствовании лексико-грамматических категорий</a:t>
            </a:r>
          </a:p>
          <a:p>
            <a:r>
              <a:rPr lang="ru-RU" sz="2400" dirty="0"/>
              <a:t>5.	Использование Су – </a:t>
            </a:r>
            <a:r>
              <a:rPr lang="ru-RU" sz="2400" dirty="0" err="1"/>
              <a:t>Джок</a:t>
            </a:r>
            <a:r>
              <a:rPr lang="ru-RU" sz="2400" dirty="0"/>
              <a:t> шаров для развития памяти и внимания</a:t>
            </a:r>
          </a:p>
          <a:p>
            <a:r>
              <a:rPr lang="ru-RU" sz="2400" dirty="0"/>
              <a:t>6.	Использование шариков при выполнении гимнастики</a:t>
            </a:r>
          </a:p>
          <a:p>
            <a:r>
              <a:rPr lang="ru-RU" sz="2400" dirty="0"/>
              <a:t>7.	Использование шариков для звукового анализа слов</a:t>
            </a:r>
          </a:p>
          <a:p>
            <a:r>
              <a:rPr lang="ru-RU" sz="2400" dirty="0"/>
              <a:t>8.	Использование шариков при совершенствовании навыков употребления предлогов</a:t>
            </a:r>
          </a:p>
          <a:p>
            <a:r>
              <a:rPr lang="ru-RU" sz="2400" dirty="0"/>
              <a:t>9.	Использование шариков для слогового анализа слов</a:t>
            </a:r>
          </a:p>
        </p:txBody>
      </p:sp>
    </p:spTree>
    <p:extLst>
      <p:ext uri="{BB962C8B-B14F-4D97-AF65-F5344CB8AC3E}">
        <p14:creationId xmlns:p14="http://schemas.microsoft.com/office/powerpoint/2010/main" xmlns="" val="2842915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34280"/>
            <a:ext cx="3033228" cy="2426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3968" y="3429000"/>
            <a:ext cx="4291682" cy="3215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95536" y="908720"/>
            <a:ext cx="590465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Эта </a:t>
            </a:r>
            <a:r>
              <a:rPr lang="ru-RU" sz="2400" dirty="0"/>
              <a:t>игра </a:t>
            </a:r>
            <a:r>
              <a:rPr lang="ru-RU" sz="2400" dirty="0" smtClean="0"/>
              <a:t>доступна </a:t>
            </a:r>
            <a:r>
              <a:rPr lang="ru-RU" sz="2400" dirty="0"/>
              <a:t>совсем маленьким деткам. Надо сделать несколько небольших мешочков из плотной ткани. В них насыпаем разные крупы: гречку, горох, фасоль, пшено. Главное, чтобы мешочек не порвался. Под присмотром взрослого даётся такой мешочек малышу. Он ощупывает его, мнёт. Разные крупы дают разные ощущения.</a:t>
            </a:r>
          </a:p>
          <a:p>
            <a:endParaRPr lang="ru-RU" sz="2400" dirty="0"/>
          </a:p>
          <a:p>
            <a:r>
              <a:rPr lang="ru-RU" sz="2400" dirty="0"/>
              <a:t>С детками постарше можно уже пытаться угадать, что за зёрна внутри.</a:t>
            </a:r>
          </a:p>
          <a:p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237926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Мешочки с крупами.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725164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41764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Рисуем пальцами.</a:t>
            </a:r>
          </a:p>
          <a:p>
            <a:endParaRPr lang="ru-RU" sz="2400" dirty="0" smtClean="0"/>
          </a:p>
          <a:p>
            <a:r>
              <a:rPr lang="ru-RU" sz="2400" dirty="0" smtClean="0"/>
              <a:t>На </a:t>
            </a:r>
            <a:r>
              <a:rPr lang="ru-RU" sz="2400" dirty="0"/>
              <a:t>поднос насыпать слой </a:t>
            </a:r>
            <a:r>
              <a:rPr lang="ru-RU" sz="2400" dirty="0" smtClean="0"/>
              <a:t>манки или песка </a:t>
            </a:r>
            <a:r>
              <a:rPr lang="ru-RU" sz="2400" dirty="0"/>
              <a:t>и попробовать пальцем нарисовать что-нибудь.</a:t>
            </a:r>
          </a:p>
          <a:p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2612909"/>
            <a:ext cx="6075040" cy="4050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87755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82306">
            <a:off x="4128141" y="4070003"/>
            <a:ext cx="4844008" cy="26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51520" y="245839"/>
            <a:ext cx="612068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Игры с прищепками.</a:t>
            </a:r>
          </a:p>
          <a:p>
            <a:r>
              <a:rPr lang="ru-RU" sz="2400" dirty="0" smtClean="0"/>
              <a:t>Для этой игры понадобятся прищепки разных цветов и не слишком тугие, вырезанные из картона шаблоны тучки, елочки, ёжика. С помощью прищепок ребёнок может сделать иголки для еда, лучики для солнца, крылья для птицы и </a:t>
            </a:r>
            <a:r>
              <a:rPr lang="ru-RU" sz="2400" dirty="0"/>
              <a:t>т.д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b="1" dirty="0" smtClean="0"/>
              <a:t>Бусы из макарон.</a:t>
            </a:r>
          </a:p>
          <a:p>
            <a:r>
              <a:rPr lang="ru-RU" sz="2400" dirty="0" smtClean="0"/>
              <a:t>Понадобятся макароны разных размеров, но с широкими отверстиями и шнурок.</a:t>
            </a:r>
          </a:p>
          <a:p>
            <a:r>
              <a:rPr lang="ru-RU" sz="2400" dirty="0" smtClean="0"/>
              <a:t>Задача ребенка – сделать бусы для мамы, нанизав макароны на шнурок. Для привлечения интереса или усложнения задания макароны можно предварительно раскрасить.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245839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66599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06519"/>
              </a:clrFrom>
              <a:clrTo>
                <a:srgbClr val="A0651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6819" y="188640"/>
            <a:ext cx="4807181" cy="3605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8979" y="4469396"/>
            <a:ext cx="3810000" cy="2245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18211" y="332656"/>
            <a:ext cx="547792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Лепка.</a:t>
            </a:r>
          </a:p>
          <a:p>
            <a:r>
              <a:rPr lang="ru-RU" sz="2400" dirty="0"/>
              <a:t>С детьми можно лепить из пластилина, солёного теста. Солёное тесто больше подходит для первого знакомства с лепкой. Оно мягче и безопаснее пластилина. Можно приготовить его в домашних </a:t>
            </a:r>
            <a:r>
              <a:rPr lang="ru-RU" sz="2400" dirty="0" smtClean="0"/>
              <a:t>условиях, а </a:t>
            </a:r>
            <a:r>
              <a:rPr lang="ru-RU" sz="2400" dirty="0"/>
              <a:t>можно купить готовое. Первое, что показываем ребёнку – это то, как тесто мнётся, меняет форму, как отщипывать кусочек, скатывать колбаску, втыкать разные мелочи в него.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658364176"/>
      </p:ext>
    </p:extLst>
  </p:cSld>
  <p:clrMapOvr>
    <a:masterClrMapping/>
  </p:clrMapOvr>
</p:sld>
</file>

<file path=ppt/theme/theme1.xml><?xml version="1.0" encoding="utf-8"?>
<a:theme xmlns:a="http://schemas.openxmlformats.org/drawingml/2006/main" name="MSC_MS_RU_RU_01_NY_FrostSnowfalkes_2007v_Russia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AA03D9D-1A7C-4E82-89E1-AD4A2CA13FE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MSC_MS_RU_RU_01_NY_FrostSnowfalkes_2007v_Russia</Template>
  <TotalTime>145</TotalTime>
  <Words>614</Words>
  <Application>Microsoft Office PowerPoint</Application>
  <PresentationFormat>Экран (4:3)</PresentationFormat>
  <Paragraphs>76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MSC_MS_RU_RU_01_NY_FrostSnowfalkes_2007v_Russia</vt:lpstr>
      <vt:lpstr>Развитие мелкой моторики.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мелкой моторики.</dc:title>
  <dc:subject>Шаблон оформления</dc:subject>
  <dc:creator>Любовь Бобичева</dc:creator>
  <dc:description>Корпорация Майкрософт
Шаблон оформления</dc:description>
  <cp:lastModifiedBy>User</cp:lastModifiedBy>
  <cp:revision>15</cp:revision>
  <dcterms:created xsi:type="dcterms:W3CDTF">2014-09-16T11:43:36Z</dcterms:created>
  <dcterms:modified xsi:type="dcterms:W3CDTF">2018-03-21T06:07:50Z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TC103899579990</vt:lpwstr>
  </property>
</Properties>
</file>