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74" r:id="rId3"/>
    <p:sldId id="258" r:id="rId4"/>
    <p:sldId id="259" r:id="rId5"/>
    <p:sldId id="291" r:id="rId6"/>
    <p:sldId id="279" r:id="rId7"/>
    <p:sldId id="290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76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4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0A5A2-75B7-4AB7-A279-897A0F8D9248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5B213-6631-4BEA-8FDB-13268F3B0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5B213-6631-4BEA-8FDB-13268F3B05D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3BFFC6-C1E5-408A-ACE3-66E8EEAEE163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Ростовцева Л.В. Красноярский медико-фармацевтический колледж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A7E91-0C3F-4151-9597-1F29940012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3" Type="http://schemas.openxmlformats.org/officeDocument/2006/relationships/slide" Target="slide1.xml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6.bin"/><Relationship Id="rId4" Type="http://schemas.openxmlformats.org/officeDocument/2006/relationships/slide" Target="slide6.xml"/><Relationship Id="rId9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3428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" Target="slide10.xml"/><Relationship Id="rId7" Type="http://schemas.openxmlformats.org/officeDocument/2006/relationships/image" Target="../media/image8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6" y="0"/>
            <a:ext cx="9153526" cy="68675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1071547"/>
            <a:ext cx="81439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электронного тренажёра для подготовки к ОГЭ по химии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3286124"/>
            <a:ext cx="5853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Исследовательский проект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3929066"/>
            <a:ext cx="23574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Выполнил: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ученица 9 класса</a:t>
            </a:r>
          </a:p>
          <a:p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Кишкун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Дарья.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учитель химии</a:t>
            </a:r>
          </a:p>
          <a:p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Бобкова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О.В.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5500702"/>
            <a:ext cx="2643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с.Чечеул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2018г.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28600" y="381000"/>
          <a:ext cx="8763000" cy="5644474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460305"/>
                <a:gridCol w="1460307"/>
                <a:gridCol w="1460887"/>
                <a:gridCol w="1460307"/>
                <a:gridCol w="1460307"/>
                <a:gridCol w="1460887"/>
              </a:tblGrid>
              <a:tr h="12135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hlinkClick r:id="rId2" action="ppaction://hlinksldjump"/>
                        </a:rPr>
                        <a:t>Cu(NO</a:t>
                      </a:r>
                      <a:r>
                        <a:rPr lang="en-US" sz="2400" baseline="-25000" dirty="0" smtClean="0">
                          <a:effectLst/>
                          <a:hlinkClick r:id="rId2" action="ppaction://hlinksldjump"/>
                        </a:rPr>
                        <a:t>3</a:t>
                      </a:r>
                      <a:r>
                        <a:rPr lang="en-US" sz="2400" dirty="0" smtClean="0">
                          <a:effectLst/>
                          <a:hlinkClick r:id="rId2" action="ppaction://hlinksldjump"/>
                        </a:rPr>
                        <a:t>)</a:t>
                      </a:r>
                      <a:r>
                        <a:rPr lang="en-US" sz="2400" baseline="-25000" dirty="0" smtClean="0">
                          <a:effectLst/>
                          <a:hlinkClick r:id="rId2" action="ppaction://hlinksldjump"/>
                        </a:rPr>
                        <a:t>2</a:t>
                      </a:r>
                      <a:endParaRPr lang="ru-RU" sz="24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Б.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H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r>
                        <a:rPr lang="en-US" sz="2800" dirty="0" smtClean="0">
                          <a:effectLst/>
                        </a:rPr>
                        <a:t>SO</a:t>
                      </a:r>
                      <a:r>
                        <a:rPr lang="en-US" sz="2800" baseline="-25000" dirty="0" smtClean="0">
                          <a:effectLst/>
                        </a:rPr>
                        <a:t>4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CO</a:t>
                      </a:r>
                      <a:endParaRPr lang="ru-RU" sz="2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Г.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ZnCl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endParaRPr lang="ru-RU" sz="2800" baseline="-25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H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r>
                        <a:rPr lang="en-US" sz="2800" dirty="0" smtClean="0">
                          <a:effectLst/>
                        </a:rPr>
                        <a:t>SiO</a:t>
                      </a:r>
                      <a:r>
                        <a:rPr lang="en-US" sz="2800" baseline="-25000" dirty="0" smtClean="0">
                          <a:effectLst/>
                        </a:rPr>
                        <a:t>3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Е.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 smtClean="0">
                          <a:effectLst/>
                        </a:rPr>
                        <a:t>HgO</a:t>
                      </a:r>
                      <a:endParaRPr lang="ru-RU" sz="2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</a:tr>
              <a:tr h="1098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Ё.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 smtClean="0">
                          <a:effectLst/>
                        </a:rPr>
                        <a:t>Mn</a:t>
                      </a:r>
                      <a:r>
                        <a:rPr lang="en-US" sz="2800" dirty="0" smtClean="0">
                          <a:effectLst/>
                        </a:rPr>
                        <a:t>(OH)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Ж.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K</a:t>
                      </a:r>
                      <a:r>
                        <a:rPr lang="en-US" sz="2800" baseline="-25000" dirty="0" smtClean="0">
                          <a:effectLst/>
                        </a:rPr>
                        <a:t>3</a:t>
                      </a:r>
                      <a:r>
                        <a:rPr lang="en-US" sz="2800" dirty="0" smtClean="0">
                          <a:effectLst/>
                        </a:rPr>
                        <a:t>PO</a:t>
                      </a:r>
                      <a:r>
                        <a:rPr lang="en-US" sz="2800" baseline="-25000" dirty="0" smtClean="0">
                          <a:effectLst/>
                        </a:rPr>
                        <a:t>4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aseline="0" dirty="0" smtClean="0">
                          <a:effectLst/>
                        </a:rPr>
                        <a:t>H</a:t>
                      </a:r>
                      <a:r>
                        <a:rPr lang="en-US" sz="2800" baseline="-25000" dirty="0" smtClean="0">
                          <a:effectLst/>
                        </a:rPr>
                        <a:t>3</a:t>
                      </a:r>
                      <a:r>
                        <a:rPr lang="en-US" sz="2800" dirty="0" smtClean="0">
                          <a:effectLst/>
                        </a:rPr>
                        <a:t>PO</a:t>
                      </a:r>
                      <a:r>
                        <a:rPr lang="en-US" sz="2800" baseline="-25000" dirty="0" smtClean="0">
                          <a:effectLst/>
                        </a:rPr>
                        <a:t>4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P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r>
                        <a:rPr lang="en-US" sz="2800" dirty="0" smtClean="0">
                          <a:effectLst/>
                        </a:rPr>
                        <a:t>O</a:t>
                      </a:r>
                      <a:r>
                        <a:rPr lang="en-US" sz="2800" baseline="-25000" dirty="0" smtClean="0">
                          <a:effectLst/>
                        </a:rPr>
                        <a:t>5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Й.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Ba(OH)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H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r>
                        <a:rPr lang="en-US" sz="2800" dirty="0" smtClean="0">
                          <a:effectLst/>
                        </a:rPr>
                        <a:t>SO</a:t>
                      </a:r>
                      <a:r>
                        <a:rPr lang="en-US" sz="2800" baseline="-25000" dirty="0" smtClean="0">
                          <a:effectLst/>
                        </a:rPr>
                        <a:t>3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</a:tr>
              <a:tr h="905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Л.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HNO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Mg(OH)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FeCl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Fe(OH)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MgSO</a:t>
                      </a:r>
                      <a:r>
                        <a:rPr lang="en-US" sz="2800" baseline="-25000" dirty="0" smtClean="0">
                          <a:effectLst/>
                        </a:rPr>
                        <a:t>4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CaCO</a:t>
                      </a:r>
                      <a:r>
                        <a:rPr lang="en-US" sz="2800" baseline="-25000" dirty="0" smtClean="0">
                          <a:effectLst/>
                        </a:rPr>
                        <a:t>3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</a:tr>
              <a:tr h="12135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Ag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r>
                        <a:rPr lang="en-US" sz="2800" dirty="0" smtClean="0">
                          <a:effectLst/>
                        </a:rPr>
                        <a:t>CO</a:t>
                      </a:r>
                      <a:r>
                        <a:rPr lang="en-US" sz="2800" baseline="-25000" dirty="0" smtClean="0">
                          <a:effectLst/>
                        </a:rPr>
                        <a:t>3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NO</a:t>
                      </a:r>
                      <a:endParaRPr lang="ru-RU" sz="2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Li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r>
                        <a:rPr lang="en-US" sz="2800" dirty="0" smtClean="0">
                          <a:effectLst/>
                        </a:rPr>
                        <a:t>SO</a:t>
                      </a:r>
                      <a:r>
                        <a:rPr lang="en-US" sz="2800" baseline="-25000" dirty="0" smtClean="0">
                          <a:effectLst/>
                        </a:rPr>
                        <a:t>3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H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r>
                        <a:rPr lang="en-US" sz="2800" dirty="0" smtClean="0">
                          <a:effectLst/>
                        </a:rPr>
                        <a:t>CO</a:t>
                      </a:r>
                      <a:r>
                        <a:rPr lang="en-US" sz="2800" baseline="-25000" dirty="0" smtClean="0">
                          <a:effectLst/>
                        </a:rPr>
                        <a:t>3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Х.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KNO</a:t>
                      </a:r>
                      <a:r>
                        <a:rPr lang="en-US" sz="2800" baseline="-25000" dirty="0" smtClean="0">
                          <a:effectLst/>
                        </a:rPr>
                        <a:t>3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Ц.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CO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</a:tr>
              <a:tr h="12135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Ч.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K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r>
                        <a:rPr lang="en-US" sz="2800" dirty="0" smtClean="0">
                          <a:effectLst/>
                        </a:rPr>
                        <a:t>O</a:t>
                      </a:r>
                      <a:endParaRPr lang="ru-RU" sz="2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Ш.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NaNO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Щ.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Cu(OH)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Э.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K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r>
                        <a:rPr lang="en-US" sz="2800" dirty="0" smtClean="0">
                          <a:effectLst/>
                        </a:rPr>
                        <a:t>SiO</a:t>
                      </a:r>
                      <a:r>
                        <a:rPr lang="en-US" sz="2800" baseline="-25000" dirty="0" smtClean="0">
                          <a:effectLst/>
                        </a:rPr>
                        <a:t>3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Ю.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N</a:t>
                      </a:r>
                      <a:r>
                        <a:rPr lang="en-US" sz="2800" baseline="-25000" dirty="0" smtClean="0">
                          <a:effectLst/>
                        </a:rPr>
                        <a:t>2</a:t>
                      </a:r>
                      <a:r>
                        <a:rPr lang="en-US" sz="2800" dirty="0" smtClean="0">
                          <a:effectLst/>
                        </a:rPr>
                        <a:t>O</a:t>
                      </a:r>
                      <a:endParaRPr lang="ru-RU" sz="2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Я.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HNO</a:t>
                      </a:r>
                      <a:r>
                        <a:rPr lang="en-US" sz="2800" baseline="-25000" dirty="0" smtClean="0">
                          <a:effectLst/>
                        </a:rPr>
                        <a:t>3</a:t>
                      </a:r>
                      <a:endParaRPr lang="ru-RU" sz="2800" b="1" baseline="-25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251" marR="40251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– </a:t>
            </a:r>
            <a:r>
              <a:rPr lang="en-US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Cu(NO</a:t>
            </a:r>
            <a:r>
              <a:rPr lang="en-US" b="1" baseline="-25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="1" baseline="-25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baseline="-25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Класс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– соли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- средние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Название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– нитрат меди (</a:t>
            </a: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5" name="Picture 8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10429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im8-tub-ru.yandex.net/i?id=135822616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152400"/>
            <a:ext cx="975360" cy="90872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785786" y="6072206"/>
            <a:ext cx="857256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0175" y="112713"/>
            <a:ext cx="8937625" cy="6669087"/>
            <a:chOff x="158" y="119"/>
            <a:chExt cx="5489" cy="4037"/>
          </a:xfrm>
        </p:grpSpPr>
        <p:sp>
          <p:nvSpPr>
            <p:cNvPr id="52241" name="Line 5"/>
            <p:cNvSpPr>
              <a:spLocks noChangeShapeType="1"/>
            </p:cNvSpPr>
            <p:nvPr/>
          </p:nvSpPr>
          <p:spPr bwMode="auto">
            <a:xfrm>
              <a:off x="158" y="119"/>
              <a:ext cx="5489" cy="0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2" name="Line 6"/>
            <p:cNvSpPr>
              <a:spLocks noChangeShapeType="1"/>
            </p:cNvSpPr>
            <p:nvPr/>
          </p:nvSpPr>
          <p:spPr bwMode="auto">
            <a:xfrm>
              <a:off x="158" y="119"/>
              <a:ext cx="0" cy="4037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3" name="Line 7"/>
            <p:cNvSpPr>
              <a:spLocks noChangeShapeType="1"/>
            </p:cNvSpPr>
            <p:nvPr/>
          </p:nvSpPr>
          <p:spPr bwMode="auto">
            <a:xfrm>
              <a:off x="158" y="4156"/>
              <a:ext cx="5489" cy="0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4" name="Line 8"/>
            <p:cNvSpPr>
              <a:spLocks noChangeShapeType="1"/>
            </p:cNvSpPr>
            <p:nvPr/>
          </p:nvSpPr>
          <p:spPr bwMode="auto">
            <a:xfrm>
              <a:off x="5647" y="119"/>
              <a:ext cx="0" cy="4037"/>
            </a:xfrm>
            <a:prstGeom prst="line">
              <a:avLst/>
            </a:prstGeom>
            <a:noFill/>
            <a:ln w="76200" cmpd="tri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42" name="AutoShape 10"/>
          <p:cNvSpPr>
            <a:spLocks noChangeArrowheads="1"/>
          </p:cNvSpPr>
          <p:nvPr/>
        </p:nvSpPr>
        <p:spPr bwMode="auto">
          <a:xfrm>
            <a:off x="990600" y="2057400"/>
            <a:ext cx="7272338" cy="990600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57150" cmpd="dbl">
            <a:solidFill>
              <a:srgbClr val="0070C0"/>
            </a:solidFill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r>
              <a:rPr lang="ru-RU" sz="2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основанием и солью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3" name="Oval 11"/>
          <p:cNvSpPr>
            <a:spLocks noChangeArrowheads="1"/>
          </p:cNvSpPr>
          <p:nvPr/>
        </p:nvSpPr>
        <p:spPr bwMode="auto">
          <a:xfrm>
            <a:off x="457200" y="2286000"/>
            <a:ext cx="360363" cy="360363"/>
          </a:xfrm>
          <a:prstGeom prst="ellipse">
            <a:avLst/>
          </a:prstGeom>
          <a:solidFill>
            <a:srgbClr val="FFFF00"/>
          </a:solidFill>
          <a:ln w="76200" algn="ctr">
            <a:solidFill>
              <a:srgbClr val="007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1</a:t>
            </a:r>
          </a:p>
        </p:txBody>
      </p:sp>
      <p:sp>
        <p:nvSpPr>
          <p:cNvPr id="18444" name="Oval 12"/>
          <p:cNvSpPr>
            <a:spLocks noChangeArrowheads="1"/>
          </p:cNvSpPr>
          <p:nvPr/>
        </p:nvSpPr>
        <p:spPr bwMode="auto">
          <a:xfrm>
            <a:off x="457200" y="3505200"/>
            <a:ext cx="360363" cy="360363"/>
          </a:xfrm>
          <a:prstGeom prst="ellipse">
            <a:avLst/>
          </a:prstGeom>
          <a:solidFill>
            <a:srgbClr val="FFFF00"/>
          </a:solidFill>
          <a:ln w="76200" algn="ctr">
            <a:solidFill>
              <a:srgbClr val="007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2</a:t>
            </a:r>
          </a:p>
        </p:txBody>
      </p:sp>
      <p:sp>
        <p:nvSpPr>
          <p:cNvPr id="18445" name="Oval 13"/>
          <p:cNvSpPr>
            <a:spLocks noChangeArrowheads="1"/>
          </p:cNvSpPr>
          <p:nvPr/>
        </p:nvSpPr>
        <p:spPr bwMode="auto">
          <a:xfrm>
            <a:off x="457200" y="4572000"/>
            <a:ext cx="360363" cy="360363"/>
          </a:xfrm>
          <a:prstGeom prst="ellipse">
            <a:avLst/>
          </a:prstGeom>
          <a:solidFill>
            <a:srgbClr val="FFFF00"/>
          </a:solidFill>
          <a:ln w="76200" algn="ctr">
            <a:solidFill>
              <a:srgbClr val="007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3</a:t>
            </a:r>
          </a:p>
        </p:txBody>
      </p:sp>
      <p:sp>
        <p:nvSpPr>
          <p:cNvPr id="18446" name="Oval 14"/>
          <p:cNvSpPr>
            <a:spLocks noChangeArrowheads="1"/>
          </p:cNvSpPr>
          <p:nvPr/>
        </p:nvSpPr>
        <p:spPr bwMode="auto">
          <a:xfrm>
            <a:off x="457200" y="5562600"/>
            <a:ext cx="360363" cy="360363"/>
          </a:xfrm>
          <a:prstGeom prst="ellipse">
            <a:avLst/>
          </a:prstGeom>
          <a:solidFill>
            <a:srgbClr val="FFFF00"/>
          </a:solidFill>
          <a:ln w="76200" algn="ctr">
            <a:solidFill>
              <a:srgbClr val="007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4</a:t>
            </a:r>
          </a:p>
        </p:txBody>
      </p:sp>
      <p:sp>
        <p:nvSpPr>
          <p:cNvPr id="18449" name="AutoShape 17"/>
          <p:cNvSpPr>
            <a:spLocks noChangeArrowheads="1"/>
          </p:cNvSpPr>
          <p:nvPr/>
        </p:nvSpPr>
        <p:spPr bwMode="auto">
          <a:xfrm>
            <a:off x="990600" y="3200400"/>
            <a:ext cx="7272338" cy="936625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76200" cmpd="dbl">
            <a:solidFill>
              <a:srgbClr val="0070C0"/>
            </a:solidFill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anchor="ctr"/>
          <a:lstStyle/>
          <a:p>
            <a:pPr>
              <a:defRPr/>
            </a:pPr>
            <a:r>
              <a:rPr lang="ru-RU" sz="2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основанием и кислотой</a:t>
            </a:r>
            <a:endParaRPr lang="ru-RU" sz="24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0" name="AutoShape 18"/>
          <p:cNvSpPr>
            <a:spLocks noChangeArrowheads="1"/>
          </p:cNvSpPr>
          <p:nvPr/>
        </p:nvSpPr>
        <p:spPr bwMode="auto">
          <a:xfrm>
            <a:off x="990600" y="4267200"/>
            <a:ext cx="7272338" cy="936625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76200" cmpd="dbl">
            <a:solidFill>
              <a:srgbClr val="0070C0"/>
            </a:solidFill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anchor="ctr"/>
          <a:lstStyle/>
          <a:p>
            <a:pPr>
              <a:defRPr/>
            </a:pPr>
            <a:r>
              <a:rPr lang="ru-RU" sz="2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амфотерным гидроксидом и солью</a:t>
            </a:r>
            <a:endParaRPr lang="ru-RU" sz="24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1" name="AutoShape 19"/>
          <p:cNvSpPr>
            <a:spLocks noChangeArrowheads="1"/>
          </p:cNvSpPr>
          <p:nvPr/>
        </p:nvSpPr>
        <p:spPr bwMode="auto">
          <a:xfrm>
            <a:off x="990600" y="5410200"/>
            <a:ext cx="7272338" cy="936625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76200" cmpd="dbl">
            <a:solidFill>
              <a:srgbClr val="0070C0"/>
            </a:solidFill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anchor="ctr"/>
          <a:lstStyle/>
          <a:p>
            <a:pPr>
              <a:defRPr/>
            </a:pPr>
            <a:r>
              <a:rPr lang="ru-RU" sz="2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амфотерным гидроксидом и кислотой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5" name="Oval 23"/>
          <p:cNvSpPr>
            <a:spLocks noChangeArrowheads="1"/>
          </p:cNvSpPr>
          <p:nvPr/>
        </p:nvSpPr>
        <p:spPr bwMode="auto">
          <a:xfrm>
            <a:off x="8382000" y="2286000"/>
            <a:ext cx="360363" cy="360363"/>
          </a:xfrm>
          <a:prstGeom prst="ellipse">
            <a:avLst/>
          </a:prstGeom>
          <a:solidFill>
            <a:srgbClr val="FFFF00"/>
          </a:solidFill>
          <a:ln w="76200" algn="ctr">
            <a:solidFill>
              <a:srgbClr val="0070C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8460" name="Oval 28"/>
          <p:cNvSpPr>
            <a:spLocks noChangeArrowheads="1"/>
          </p:cNvSpPr>
          <p:nvPr/>
        </p:nvSpPr>
        <p:spPr bwMode="auto">
          <a:xfrm>
            <a:off x="8472488" y="3446463"/>
            <a:ext cx="360362" cy="361950"/>
          </a:xfrm>
          <a:prstGeom prst="ellipse">
            <a:avLst/>
          </a:prstGeom>
          <a:solidFill>
            <a:srgbClr val="FFFF00"/>
          </a:solidFill>
          <a:ln w="76200" algn="ctr">
            <a:solidFill>
              <a:srgbClr val="0070C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8461" name="Oval 29"/>
          <p:cNvSpPr>
            <a:spLocks noChangeArrowheads="1"/>
          </p:cNvSpPr>
          <p:nvPr/>
        </p:nvSpPr>
        <p:spPr bwMode="auto">
          <a:xfrm>
            <a:off x="8458200" y="4572000"/>
            <a:ext cx="360363" cy="360363"/>
          </a:xfrm>
          <a:prstGeom prst="ellipse">
            <a:avLst/>
          </a:prstGeom>
          <a:solidFill>
            <a:srgbClr val="FFFF00"/>
          </a:solidFill>
          <a:ln w="76200" algn="ctr">
            <a:solidFill>
              <a:srgbClr val="0070C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18462" name="Oval 30"/>
          <p:cNvSpPr>
            <a:spLocks noChangeArrowheads="1"/>
          </p:cNvSpPr>
          <p:nvPr/>
        </p:nvSpPr>
        <p:spPr bwMode="auto">
          <a:xfrm>
            <a:off x="8458200" y="5486400"/>
            <a:ext cx="360363" cy="360363"/>
          </a:xfrm>
          <a:prstGeom prst="ellipse">
            <a:avLst/>
          </a:prstGeom>
          <a:solidFill>
            <a:srgbClr val="FFFF00"/>
          </a:solidFill>
          <a:ln w="76200" algn="ctr">
            <a:solidFill>
              <a:srgbClr val="0070C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143000" y="457200"/>
            <a:ext cx="7086600" cy="1200150"/>
          </a:xfrm>
          <a:prstGeom prst="rect">
            <a:avLst/>
          </a:prstGeom>
          <a:solidFill>
            <a:schemeClr val="bg1"/>
          </a:solidFill>
          <a:ln w="50800" cmpd="sng">
            <a:solidFill>
              <a:srgbClr val="0070C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dirty="0"/>
              <a:t>Вещества, формулы которых — </a:t>
            </a:r>
            <a:r>
              <a:rPr lang="en-US" sz="2400" dirty="0"/>
              <a:t>Al(OH)</a:t>
            </a:r>
            <a:r>
              <a:rPr lang="en-US" sz="2400" baseline="-25000" dirty="0"/>
              <a:t>3</a:t>
            </a:r>
            <a:r>
              <a:rPr lang="ru-RU" sz="2400" dirty="0"/>
              <a:t>  и </a:t>
            </a:r>
            <a:r>
              <a:rPr lang="en-US" sz="2400" dirty="0"/>
              <a:t>(NH</a:t>
            </a:r>
            <a:r>
              <a:rPr lang="en-US" sz="2400" baseline="-25000" dirty="0"/>
              <a:t>4</a:t>
            </a:r>
            <a:r>
              <a:rPr lang="en-US" sz="2400" dirty="0"/>
              <a:t>)</a:t>
            </a:r>
            <a:r>
              <a:rPr lang="en-US" sz="2400" baseline="-25000" dirty="0"/>
              <a:t>3</a:t>
            </a:r>
            <a:r>
              <a:rPr lang="en-US" sz="2400" dirty="0"/>
              <a:t>PO</a:t>
            </a:r>
            <a:r>
              <a:rPr lang="en-US" sz="2400" baseline="-25000" dirty="0"/>
              <a:t>4</a:t>
            </a:r>
            <a:r>
              <a:rPr lang="ru-RU" sz="2400" dirty="0"/>
              <a:t> ,  являются соответственно</a:t>
            </a:r>
          </a:p>
          <a:p>
            <a:pPr>
              <a:defRPr/>
            </a:pPr>
            <a:endParaRPr lang="ru-RU" sz="2400" dirty="0"/>
          </a:p>
        </p:txBody>
      </p:sp>
      <p:pic>
        <p:nvPicPr>
          <p:cNvPr id="52240" name="Picture 8" descr="http://www.ck100.com/uploadfile/201111/201111281610138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857232"/>
            <a:ext cx="10668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8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14290"/>
            <a:ext cx="10429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 descr="http://im8-tub-ru.yandex.net/i?id=135822616-02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8640" y="214290"/>
            <a:ext cx="975360" cy="90872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4" name="Стрелка влево 23">
            <a:hlinkClick r:id="rId6" action="ppaction://hlinksldjump"/>
          </p:cNvPr>
          <p:cNvSpPr/>
          <p:nvPr/>
        </p:nvSpPr>
        <p:spPr>
          <a:xfrm>
            <a:off x="285720" y="6286520"/>
            <a:ext cx="785818" cy="5714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4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0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3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84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3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84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1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53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6"/>
                  </p:tgtEl>
                </p:cond>
              </p:nextCondLst>
            </p:seq>
          </p:childTnLst>
        </p:cTn>
      </p:par>
    </p:tnLst>
    <p:bldLst>
      <p:bldP spid="18455" grpId="0" animBg="1"/>
      <p:bldP spid="18455" grpId="1" animBg="1"/>
      <p:bldP spid="18460" grpId="0" animBg="1"/>
      <p:bldP spid="18460" grpId="1" animBg="1"/>
      <p:bldP spid="18461" grpId="0" animBg="1"/>
      <p:bldP spid="18461" grpId="1" animBg="1"/>
      <p:bldP spid="18462" grpId="0" animBg="1"/>
      <p:bldP spid="1846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0"/>
          <p:cNvGrpSpPr>
            <a:grpSpLocks/>
          </p:cNvGrpSpPr>
          <p:nvPr/>
        </p:nvGrpSpPr>
        <p:grpSpPr bwMode="auto">
          <a:xfrm>
            <a:off x="1403350" y="1341438"/>
            <a:ext cx="5976938" cy="4824412"/>
            <a:chOff x="839" y="663"/>
            <a:chExt cx="3765" cy="3447"/>
          </a:xfrm>
        </p:grpSpPr>
        <p:sp>
          <p:nvSpPr>
            <p:cNvPr id="72714" name="Rectangle 182"/>
            <p:cNvSpPr>
              <a:spLocks noChangeArrowheads="1"/>
            </p:cNvSpPr>
            <p:nvPr/>
          </p:nvSpPr>
          <p:spPr bwMode="auto">
            <a:xfrm>
              <a:off x="3515" y="3004"/>
              <a:ext cx="1089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600"/>
                <a:t>Цианид</a:t>
              </a:r>
            </a:p>
          </p:txBody>
        </p:sp>
        <p:sp>
          <p:nvSpPr>
            <p:cNvPr id="72715" name="Rectangle 180"/>
            <p:cNvSpPr>
              <a:spLocks noChangeArrowheads="1"/>
            </p:cNvSpPr>
            <p:nvPr/>
          </p:nvSpPr>
          <p:spPr bwMode="auto">
            <a:xfrm>
              <a:off x="2744" y="3004"/>
              <a:ext cx="771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/>
                <a:t>– </a:t>
              </a:r>
              <a:r>
                <a:rPr lang="en-US" sz="1600"/>
                <a:t>CN</a:t>
              </a:r>
              <a:endParaRPr lang="ru-RU" sz="1600"/>
            </a:p>
          </p:txBody>
        </p:sp>
        <p:sp>
          <p:nvSpPr>
            <p:cNvPr id="72716" name="Rectangle 178"/>
            <p:cNvSpPr>
              <a:spLocks noChangeArrowheads="1"/>
            </p:cNvSpPr>
            <p:nvPr/>
          </p:nvSpPr>
          <p:spPr bwMode="auto">
            <a:xfrm>
              <a:off x="2006" y="3004"/>
              <a:ext cx="738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 sz="1600"/>
                <a:t>HCN</a:t>
              </a:r>
              <a:endParaRPr lang="ru-RU" sz="1600"/>
            </a:p>
          </p:txBody>
        </p:sp>
        <p:sp>
          <p:nvSpPr>
            <p:cNvPr id="72717" name="Rectangle 176"/>
            <p:cNvSpPr>
              <a:spLocks noChangeArrowheads="1"/>
            </p:cNvSpPr>
            <p:nvPr/>
          </p:nvSpPr>
          <p:spPr bwMode="auto">
            <a:xfrm>
              <a:off x="839" y="3004"/>
              <a:ext cx="1167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400"/>
                <a:t>Циановодородная</a:t>
              </a:r>
            </a:p>
          </p:txBody>
        </p:sp>
        <p:sp>
          <p:nvSpPr>
            <p:cNvPr id="72718" name="Rectangle 133"/>
            <p:cNvSpPr>
              <a:spLocks noChangeArrowheads="1"/>
            </p:cNvSpPr>
            <p:nvPr/>
          </p:nvSpPr>
          <p:spPr bwMode="auto">
            <a:xfrm>
              <a:off x="3515" y="3360"/>
              <a:ext cx="1089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600"/>
                <a:t>Нитрат</a:t>
              </a:r>
            </a:p>
          </p:txBody>
        </p:sp>
        <p:sp>
          <p:nvSpPr>
            <p:cNvPr id="72719" name="Rectangle 131"/>
            <p:cNvSpPr>
              <a:spLocks noChangeArrowheads="1"/>
            </p:cNvSpPr>
            <p:nvPr/>
          </p:nvSpPr>
          <p:spPr bwMode="auto">
            <a:xfrm>
              <a:off x="2744" y="3360"/>
              <a:ext cx="771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/>
                <a:t>– </a:t>
              </a:r>
              <a:r>
                <a:rPr lang="en-US" sz="1600"/>
                <a:t>NO</a:t>
              </a:r>
              <a:r>
                <a:rPr lang="en-US" sz="1600" baseline="-25000"/>
                <a:t>3</a:t>
              </a:r>
              <a:endParaRPr lang="ru-RU" sz="1600" baseline="-25000"/>
            </a:p>
          </p:txBody>
        </p:sp>
        <p:sp>
          <p:nvSpPr>
            <p:cNvPr id="72720" name="Rectangle 129"/>
            <p:cNvSpPr>
              <a:spLocks noChangeArrowheads="1"/>
            </p:cNvSpPr>
            <p:nvPr/>
          </p:nvSpPr>
          <p:spPr bwMode="auto">
            <a:xfrm>
              <a:off x="2006" y="3360"/>
              <a:ext cx="738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 sz="1600"/>
                <a:t>HNO</a:t>
              </a:r>
              <a:r>
                <a:rPr lang="en-US" sz="1600" baseline="-25000"/>
                <a:t>3</a:t>
              </a:r>
              <a:endParaRPr lang="ru-RU" sz="1600" baseline="-25000"/>
            </a:p>
          </p:txBody>
        </p:sp>
        <p:sp>
          <p:nvSpPr>
            <p:cNvPr id="72721" name="Rectangle 127"/>
            <p:cNvSpPr>
              <a:spLocks noChangeArrowheads="1"/>
            </p:cNvSpPr>
            <p:nvPr/>
          </p:nvSpPr>
          <p:spPr bwMode="auto">
            <a:xfrm>
              <a:off x="839" y="3360"/>
              <a:ext cx="116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400"/>
                <a:t>Азотная</a:t>
              </a:r>
            </a:p>
          </p:txBody>
        </p:sp>
        <p:sp>
          <p:nvSpPr>
            <p:cNvPr id="72722" name="Rectangle 9"/>
            <p:cNvSpPr>
              <a:spLocks noChangeArrowheads="1"/>
            </p:cNvSpPr>
            <p:nvPr/>
          </p:nvSpPr>
          <p:spPr bwMode="auto">
            <a:xfrm>
              <a:off x="3515" y="3756"/>
              <a:ext cx="1089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lnSpc>
                  <a:spcPct val="70000"/>
                </a:lnSpc>
                <a:spcBef>
                  <a:spcPct val="20000"/>
                </a:spcBef>
              </a:pPr>
              <a:r>
                <a:rPr lang="ru-RU" sz="1600"/>
                <a:t>Нитрит</a:t>
              </a:r>
            </a:p>
            <a:p>
              <a:pPr eaLnBrk="0" hangingPunct="0">
                <a:lnSpc>
                  <a:spcPct val="70000"/>
                </a:lnSpc>
                <a:spcBef>
                  <a:spcPct val="20000"/>
                </a:spcBef>
              </a:pPr>
              <a:endParaRPr lang="ru-RU" sz="1600"/>
            </a:p>
          </p:txBody>
        </p:sp>
        <p:sp>
          <p:nvSpPr>
            <p:cNvPr id="72723" name="Rectangle 10"/>
            <p:cNvSpPr>
              <a:spLocks noChangeArrowheads="1"/>
            </p:cNvSpPr>
            <p:nvPr/>
          </p:nvSpPr>
          <p:spPr bwMode="auto">
            <a:xfrm>
              <a:off x="2744" y="3756"/>
              <a:ext cx="771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lnSpc>
                  <a:spcPct val="70000"/>
                </a:lnSpc>
                <a:spcBef>
                  <a:spcPct val="20000"/>
                </a:spcBef>
              </a:pPr>
              <a:r>
                <a:rPr lang="en-US"/>
                <a:t>– </a:t>
              </a:r>
              <a:r>
                <a:rPr lang="en-US" sz="1600"/>
                <a:t>NO</a:t>
              </a:r>
              <a:r>
                <a:rPr lang="en-US" sz="1600" baseline="-25000"/>
                <a:t>2</a:t>
              </a:r>
              <a:endParaRPr lang="ru-RU" sz="1600" baseline="-25000"/>
            </a:p>
          </p:txBody>
        </p:sp>
        <p:sp>
          <p:nvSpPr>
            <p:cNvPr id="72724" name="Rectangle 11"/>
            <p:cNvSpPr>
              <a:spLocks noChangeArrowheads="1"/>
            </p:cNvSpPr>
            <p:nvPr/>
          </p:nvSpPr>
          <p:spPr bwMode="auto">
            <a:xfrm>
              <a:off x="2006" y="3756"/>
              <a:ext cx="738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lnSpc>
                  <a:spcPct val="70000"/>
                </a:lnSpc>
                <a:spcBef>
                  <a:spcPct val="20000"/>
                </a:spcBef>
              </a:pPr>
              <a:r>
                <a:rPr lang="en-US" sz="1600"/>
                <a:t>HNO</a:t>
              </a:r>
              <a:r>
                <a:rPr lang="en-US" sz="1600" baseline="-25000"/>
                <a:t>2</a:t>
              </a:r>
              <a:endParaRPr lang="ru-RU" sz="1600" baseline="-25000"/>
            </a:p>
          </p:txBody>
        </p:sp>
        <p:sp>
          <p:nvSpPr>
            <p:cNvPr id="72725" name="Rectangle 12"/>
            <p:cNvSpPr>
              <a:spLocks noChangeArrowheads="1"/>
            </p:cNvSpPr>
            <p:nvPr/>
          </p:nvSpPr>
          <p:spPr bwMode="auto">
            <a:xfrm>
              <a:off x="839" y="3756"/>
              <a:ext cx="1167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400"/>
                <a:t>Азотистая </a:t>
              </a:r>
            </a:p>
          </p:txBody>
        </p:sp>
        <p:sp>
          <p:nvSpPr>
            <p:cNvPr id="72726" name="Rectangle 13"/>
            <p:cNvSpPr>
              <a:spLocks noChangeArrowheads="1"/>
            </p:cNvSpPr>
            <p:nvPr/>
          </p:nvSpPr>
          <p:spPr bwMode="auto">
            <a:xfrm>
              <a:off x="3515" y="2647"/>
              <a:ext cx="1089" cy="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600"/>
                <a:t>Сульфид</a:t>
              </a:r>
            </a:p>
          </p:txBody>
        </p:sp>
        <p:sp>
          <p:nvSpPr>
            <p:cNvPr id="72727" name="Rectangle 14"/>
            <p:cNvSpPr>
              <a:spLocks noChangeArrowheads="1"/>
            </p:cNvSpPr>
            <p:nvPr/>
          </p:nvSpPr>
          <p:spPr bwMode="auto">
            <a:xfrm>
              <a:off x="2744" y="2647"/>
              <a:ext cx="771" cy="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 sz="1600"/>
                <a:t>= S</a:t>
              </a:r>
              <a:endParaRPr lang="ru-RU" sz="1600"/>
            </a:p>
          </p:txBody>
        </p:sp>
        <p:sp>
          <p:nvSpPr>
            <p:cNvPr id="72728" name="Rectangle 15"/>
            <p:cNvSpPr>
              <a:spLocks noChangeArrowheads="1"/>
            </p:cNvSpPr>
            <p:nvPr/>
          </p:nvSpPr>
          <p:spPr bwMode="auto">
            <a:xfrm>
              <a:off x="2006" y="2647"/>
              <a:ext cx="738" cy="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 sz="1600"/>
                <a:t>H</a:t>
              </a:r>
              <a:r>
                <a:rPr lang="en-US" sz="1600" baseline="-25000"/>
                <a:t>2</a:t>
              </a:r>
              <a:r>
                <a:rPr lang="en-US" sz="1600"/>
                <a:t>S</a:t>
              </a:r>
              <a:endParaRPr lang="ru-RU" sz="1600"/>
            </a:p>
          </p:txBody>
        </p:sp>
        <p:sp>
          <p:nvSpPr>
            <p:cNvPr id="72729" name="Rectangle 16"/>
            <p:cNvSpPr>
              <a:spLocks noChangeArrowheads="1"/>
            </p:cNvSpPr>
            <p:nvPr/>
          </p:nvSpPr>
          <p:spPr bwMode="auto">
            <a:xfrm>
              <a:off x="839" y="2647"/>
              <a:ext cx="1167" cy="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400"/>
                <a:t>Сероводородная</a:t>
              </a:r>
            </a:p>
          </p:txBody>
        </p:sp>
        <p:sp>
          <p:nvSpPr>
            <p:cNvPr id="72730" name="Rectangle 17"/>
            <p:cNvSpPr>
              <a:spLocks noChangeArrowheads="1"/>
            </p:cNvSpPr>
            <p:nvPr/>
          </p:nvSpPr>
          <p:spPr bwMode="auto">
            <a:xfrm>
              <a:off x="3515" y="2311"/>
              <a:ext cx="1089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600"/>
                <a:t>Йодид</a:t>
              </a:r>
            </a:p>
          </p:txBody>
        </p:sp>
        <p:sp>
          <p:nvSpPr>
            <p:cNvPr id="72731" name="Rectangle 18"/>
            <p:cNvSpPr>
              <a:spLocks noChangeArrowheads="1"/>
            </p:cNvSpPr>
            <p:nvPr/>
          </p:nvSpPr>
          <p:spPr bwMode="auto">
            <a:xfrm>
              <a:off x="2744" y="2311"/>
              <a:ext cx="771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/>
                <a:t>– </a:t>
              </a:r>
              <a:r>
                <a:rPr lang="en-US" sz="1600"/>
                <a:t>I</a:t>
              </a:r>
              <a:endParaRPr lang="ru-RU" sz="1600"/>
            </a:p>
          </p:txBody>
        </p:sp>
        <p:sp>
          <p:nvSpPr>
            <p:cNvPr id="72732" name="Rectangle 19"/>
            <p:cNvSpPr>
              <a:spLocks noChangeArrowheads="1"/>
            </p:cNvSpPr>
            <p:nvPr/>
          </p:nvSpPr>
          <p:spPr bwMode="auto">
            <a:xfrm>
              <a:off x="2006" y="2311"/>
              <a:ext cx="738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 sz="1600"/>
                <a:t>HI</a:t>
              </a:r>
              <a:endParaRPr lang="ru-RU" sz="1600"/>
            </a:p>
          </p:txBody>
        </p:sp>
        <p:sp>
          <p:nvSpPr>
            <p:cNvPr id="72733" name="Rectangle 20"/>
            <p:cNvSpPr>
              <a:spLocks noChangeArrowheads="1"/>
            </p:cNvSpPr>
            <p:nvPr/>
          </p:nvSpPr>
          <p:spPr bwMode="auto">
            <a:xfrm>
              <a:off x="839" y="2311"/>
              <a:ext cx="1167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400"/>
                <a:t>Йодоводородная</a:t>
              </a:r>
            </a:p>
          </p:txBody>
        </p:sp>
        <p:sp>
          <p:nvSpPr>
            <p:cNvPr id="72734" name="Rectangle 21"/>
            <p:cNvSpPr>
              <a:spLocks noChangeArrowheads="1"/>
            </p:cNvSpPr>
            <p:nvPr/>
          </p:nvSpPr>
          <p:spPr bwMode="auto">
            <a:xfrm>
              <a:off x="3515" y="1974"/>
              <a:ext cx="1089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600"/>
                <a:t>Бромид</a:t>
              </a:r>
            </a:p>
          </p:txBody>
        </p:sp>
        <p:sp>
          <p:nvSpPr>
            <p:cNvPr id="72735" name="Rectangle 22"/>
            <p:cNvSpPr>
              <a:spLocks noChangeArrowheads="1"/>
            </p:cNvSpPr>
            <p:nvPr/>
          </p:nvSpPr>
          <p:spPr bwMode="auto">
            <a:xfrm>
              <a:off x="2744" y="1974"/>
              <a:ext cx="771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/>
                <a:t>– </a:t>
              </a:r>
              <a:r>
                <a:rPr lang="en-US" sz="1600"/>
                <a:t>Br</a:t>
              </a:r>
              <a:endParaRPr lang="ru-RU" sz="1600"/>
            </a:p>
          </p:txBody>
        </p:sp>
        <p:sp>
          <p:nvSpPr>
            <p:cNvPr id="72736" name="Rectangle 23"/>
            <p:cNvSpPr>
              <a:spLocks noChangeArrowheads="1"/>
            </p:cNvSpPr>
            <p:nvPr/>
          </p:nvSpPr>
          <p:spPr bwMode="auto">
            <a:xfrm>
              <a:off x="2006" y="1974"/>
              <a:ext cx="738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 sz="1600"/>
                <a:t>HBr</a:t>
              </a:r>
              <a:endParaRPr lang="ru-RU" sz="1600"/>
            </a:p>
          </p:txBody>
        </p:sp>
        <p:sp>
          <p:nvSpPr>
            <p:cNvPr id="72737" name="Rectangle 24"/>
            <p:cNvSpPr>
              <a:spLocks noChangeArrowheads="1"/>
            </p:cNvSpPr>
            <p:nvPr/>
          </p:nvSpPr>
          <p:spPr bwMode="auto">
            <a:xfrm>
              <a:off x="839" y="1974"/>
              <a:ext cx="1167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400"/>
                <a:t>Бромоводородная</a:t>
              </a:r>
            </a:p>
          </p:txBody>
        </p:sp>
        <p:sp>
          <p:nvSpPr>
            <p:cNvPr id="72738" name="Rectangle 25"/>
            <p:cNvSpPr>
              <a:spLocks noChangeArrowheads="1"/>
            </p:cNvSpPr>
            <p:nvPr/>
          </p:nvSpPr>
          <p:spPr bwMode="auto">
            <a:xfrm>
              <a:off x="3515" y="1578"/>
              <a:ext cx="1089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600"/>
                <a:t>Фторид</a:t>
              </a:r>
            </a:p>
          </p:txBody>
        </p:sp>
        <p:sp>
          <p:nvSpPr>
            <p:cNvPr id="72739" name="Rectangle 26"/>
            <p:cNvSpPr>
              <a:spLocks noChangeArrowheads="1"/>
            </p:cNvSpPr>
            <p:nvPr/>
          </p:nvSpPr>
          <p:spPr bwMode="auto">
            <a:xfrm>
              <a:off x="2744" y="1578"/>
              <a:ext cx="771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/>
                <a:t>– </a:t>
              </a:r>
              <a:r>
                <a:rPr lang="en-US" sz="1600"/>
                <a:t>F</a:t>
              </a:r>
              <a:endParaRPr lang="ru-RU" sz="1600"/>
            </a:p>
          </p:txBody>
        </p:sp>
        <p:sp>
          <p:nvSpPr>
            <p:cNvPr id="72740" name="Rectangle 27"/>
            <p:cNvSpPr>
              <a:spLocks noChangeArrowheads="1"/>
            </p:cNvSpPr>
            <p:nvPr/>
          </p:nvSpPr>
          <p:spPr bwMode="auto">
            <a:xfrm>
              <a:off x="2006" y="1578"/>
              <a:ext cx="738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 sz="1600"/>
                <a:t>HF</a:t>
              </a:r>
              <a:endParaRPr lang="ru-RU" sz="1600"/>
            </a:p>
          </p:txBody>
        </p:sp>
        <p:sp>
          <p:nvSpPr>
            <p:cNvPr id="72741" name="Rectangle 28"/>
            <p:cNvSpPr>
              <a:spLocks noChangeArrowheads="1"/>
            </p:cNvSpPr>
            <p:nvPr/>
          </p:nvSpPr>
          <p:spPr bwMode="auto">
            <a:xfrm>
              <a:off x="839" y="1578"/>
              <a:ext cx="116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400"/>
                <a:t>Фтороводородная</a:t>
              </a:r>
            </a:p>
            <a:p>
              <a:pPr algn="ctr" eaLnBrk="0" hangingPunct="0">
                <a:spcBef>
                  <a:spcPct val="20000"/>
                </a:spcBef>
              </a:pPr>
              <a:r>
                <a:rPr lang="ru-RU" sz="1400"/>
                <a:t>(плавиковая)</a:t>
              </a:r>
            </a:p>
          </p:txBody>
        </p:sp>
        <p:sp>
          <p:nvSpPr>
            <p:cNvPr id="72742" name="Rectangle 29"/>
            <p:cNvSpPr>
              <a:spLocks noChangeArrowheads="1"/>
            </p:cNvSpPr>
            <p:nvPr/>
          </p:nvSpPr>
          <p:spPr bwMode="auto">
            <a:xfrm>
              <a:off x="3515" y="1182"/>
              <a:ext cx="1089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600"/>
                <a:t>Хлорид</a:t>
              </a:r>
            </a:p>
          </p:txBody>
        </p:sp>
        <p:sp>
          <p:nvSpPr>
            <p:cNvPr id="72743" name="Rectangle 30"/>
            <p:cNvSpPr>
              <a:spLocks noChangeArrowheads="1"/>
            </p:cNvSpPr>
            <p:nvPr/>
          </p:nvSpPr>
          <p:spPr bwMode="auto">
            <a:xfrm>
              <a:off x="2744" y="1182"/>
              <a:ext cx="771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 sz="1600">
                  <a:cs typeface="Times New Roman" pitchFamily="18" charset="0"/>
                </a:rPr>
                <a:t>–</a:t>
              </a:r>
              <a:r>
                <a:rPr lang="ru-RU" sz="1600">
                  <a:cs typeface="Times New Roman" pitchFamily="18" charset="0"/>
                </a:rPr>
                <a:t> </a:t>
              </a:r>
              <a:r>
                <a:rPr lang="en-US" sz="1600"/>
                <a:t>Cl</a:t>
              </a:r>
              <a:endParaRPr lang="ru-RU" sz="1600"/>
            </a:p>
          </p:txBody>
        </p:sp>
        <p:sp>
          <p:nvSpPr>
            <p:cNvPr id="72744" name="Rectangle 31"/>
            <p:cNvSpPr>
              <a:spLocks noChangeArrowheads="1"/>
            </p:cNvSpPr>
            <p:nvPr/>
          </p:nvSpPr>
          <p:spPr bwMode="auto">
            <a:xfrm>
              <a:off x="2006" y="1182"/>
              <a:ext cx="738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en-US" sz="1600"/>
                <a:t>HCl</a:t>
              </a:r>
              <a:endParaRPr lang="ru-RU" sz="1600"/>
            </a:p>
          </p:txBody>
        </p:sp>
        <p:sp>
          <p:nvSpPr>
            <p:cNvPr id="72745" name="Rectangle 32"/>
            <p:cNvSpPr>
              <a:spLocks noChangeArrowheads="1"/>
            </p:cNvSpPr>
            <p:nvPr/>
          </p:nvSpPr>
          <p:spPr bwMode="auto">
            <a:xfrm>
              <a:off x="839" y="1182"/>
              <a:ext cx="116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r>
                <a:rPr lang="ru-RU" sz="1400"/>
                <a:t>Хлороводородная </a:t>
              </a:r>
            </a:p>
            <a:p>
              <a:pPr algn="ctr" eaLnBrk="0" hangingPunct="0">
                <a:spcBef>
                  <a:spcPct val="20000"/>
                </a:spcBef>
              </a:pPr>
              <a:r>
                <a:rPr lang="ru-RU" sz="1400"/>
                <a:t>(соляная)</a:t>
              </a:r>
            </a:p>
          </p:txBody>
        </p:sp>
        <p:sp>
          <p:nvSpPr>
            <p:cNvPr id="72746" name="Rectangle 33"/>
            <p:cNvSpPr>
              <a:spLocks noChangeArrowheads="1"/>
            </p:cNvSpPr>
            <p:nvPr/>
          </p:nvSpPr>
          <p:spPr bwMode="auto">
            <a:xfrm>
              <a:off x="3515" y="663"/>
              <a:ext cx="1089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ru-RU" sz="1600"/>
                <a:t>Название кислотного остатка</a:t>
              </a:r>
            </a:p>
          </p:txBody>
        </p:sp>
        <p:sp>
          <p:nvSpPr>
            <p:cNvPr id="72747" name="Rectangle 34"/>
            <p:cNvSpPr>
              <a:spLocks noChangeArrowheads="1"/>
            </p:cNvSpPr>
            <p:nvPr/>
          </p:nvSpPr>
          <p:spPr bwMode="auto">
            <a:xfrm>
              <a:off x="2744" y="663"/>
              <a:ext cx="77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endParaRPr lang="ru-RU" sz="400"/>
            </a:p>
            <a:p>
              <a:pPr algn="ctr" eaLnBrk="0" hangingPunct="0">
                <a:spcBef>
                  <a:spcPct val="20000"/>
                </a:spcBef>
              </a:pPr>
              <a:r>
                <a:rPr lang="ru-RU" sz="1600"/>
                <a:t>Кислотный </a:t>
              </a:r>
            </a:p>
            <a:p>
              <a:pPr algn="ctr" eaLnBrk="0" hangingPunct="0">
                <a:lnSpc>
                  <a:spcPct val="50000"/>
                </a:lnSpc>
                <a:spcBef>
                  <a:spcPct val="20000"/>
                </a:spcBef>
              </a:pPr>
              <a:r>
                <a:rPr lang="ru-RU" sz="1600"/>
                <a:t>остаток</a:t>
              </a:r>
            </a:p>
          </p:txBody>
        </p:sp>
        <p:sp>
          <p:nvSpPr>
            <p:cNvPr id="72748" name="Rectangle 35"/>
            <p:cNvSpPr>
              <a:spLocks noChangeArrowheads="1"/>
            </p:cNvSpPr>
            <p:nvPr/>
          </p:nvSpPr>
          <p:spPr bwMode="auto">
            <a:xfrm>
              <a:off x="2006" y="663"/>
              <a:ext cx="738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</a:pPr>
              <a:endParaRPr lang="ru-RU" sz="800"/>
            </a:p>
            <a:p>
              <a:pPr algn="ctr" eaLnBrk="0" hangingPunct="0">
                <a:spcBef>
                  <a:spcPct val="20000"/>
                </a:spcBef>
              </a:pPr>
              <a:r>
                <a:rPr lang="ru-RU" sz="1600"/>
                <a:t>Формула</a:t>
              </a:r>
            </a:p>
          </p:txBody>
        </p:sp>
        <p:sp>
          <p:nvSpPr>
            <p:cNvPr id="72749" name="Rectangle 36"/>
            <p:cNvSpPr>
              <a:spLocks noChangeArrowheads="1"/>
            </p:cNvSpPr>
            <p:nvPr/>
          </p:nvSpPr>
          <p:spPr bwMode="auto">
            <a:xfrm>
              <a:off x="839" y="663"/>
              <a:ext cx="1167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>
                <a:lnSpc>
                  <a:spcPct val="90000"/>
                </a:lnSpc>
                <a:spcBef>
                  <a:spcPct val="20000"/>
                </a:spcBef>
              </a:pPr>
              <a:endParaRPr lang="ru-RU" sz="400"/>
            </a:p>
            <a:p>
              <a:pPr algn="ctr" eaLnBrk="0" hangingPunct="0">
                <a:lnSpc>
                  <a:spcPct val="90000"/>
                </a:lnSpc>
                <a:spcBef>
                  <a:spcPct val="20000"/>
                </a:spcBef>
              </a:pPr>
              <a:r>
                <a:rPr lang="ru-RU" sz="1600"/>
                <a:t>Название </a:t>
              </a:r>
              <a:br>
                <a:rPr lang="ru-RU" sz="1600"/>
              </a:br>
              <a:r>
                <a:rPr lang="ru-RU" sz="1600"/>
                <a:t>кислоты</a:t>
              </a:r>
            </a:p>
          </p:txBody>
        </p:sp>
        <p:sp>
          <p:nvSpPr>
            <p:cNvPr id="72750" name="Line 37"/>
            <p:cNvSpPr>
              <a:spLocks noChangeShapeType="1"/>
            </p:cNvSpPr>
            <p:nvPr/>
          </p:nvSpPr>
          <p:spPr bwMode="auto">
            <a:xfrm>
              <a:off x="839" y="663"/>
              <a:ext cx="3765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51" name="Line 38"/>
            <p:cNvSpPr>
              <a:spLocks noChangeShapeType="1"/>
            </p:cNvSpPr>
            <p:nvPr/>
          </p:nvSpPr>
          <p:spPr bwMode="auto">
            <a:xfrm>
              <a:off x="839" y="1182"/>
              <a:ext cx="37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52" name="Line 39"/>
            <p:cNvSpPr>
              <a:spLocks noChangeShapeType="1"/>
            </p:cNvSpPr>
            <p:nvPr/>
          </p:nvSpPr>
          <p:spPr bwMode="auto">
            <a:xfrm>
              <a:off x="839" y="1578"/>
              <a:ext cx="37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53" name="Line 40"/>
            <p:cNvSpPr>
              <a:spLocks noChangeShapeType="1"/>
            </p:cNvSpPr>
            <p:nvPr/>
          </p:nvSpPr>
          <p:spPr bwMode="auto">
            <a:xfrm>
              <a:off x="839" y="1974"/>
              <a:ext cx="37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54" name="Line 41"/>
            <p:cNvSpPr>
              <a:spLocks noChangeShapeType="1"/>
            </p:cNvSpPr>
            <p:nvPr/>
          </p:nvSpPr>
          <p:spPr bwMode="auto">
            <a:xfrm>
              <a:off x="839" y="2311"/>
              <a:ext cx="37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55" name="Line 42"/>
            <p:cNvSpPr>
              <a:spLocks noChangeShapeType="1"/>
            </p:cNvSpPr>
            <p:nvPr/>
          </p:nvSpPr>
          <p:spPr bwMode="auto">
            <a:xfrm>
              <a:off x="839" y="2647"/>
              <a:ext cx="37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56" name="Line 43"/>
            <p:cNvSpPr>
              <a:spLocks noChangeShapeType="1"/>
            </p:cNvSpPr>
            <p:nvPr/>
          </p:nvSpPr>
          <p:spPr bwMode="auto">
            <a:xfrm>
              <a:off x="839" y="3004"/>
              <a:ext cx="3765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57" name="Line 45"/>
            <p:cNvSpPr>
              <a:spLocks noChangeShapeType="1"/>
            </p:cNvSpPr>
            <p:nvPr/>
          </p:nvSpPr>
          <p:spPr bwMode="auto">
            <a:xfrm>
              <a:off x="839" y="4110"/>
              <a:ext cx="3765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58" name="Line 47"/>
            <p:cNvSpPr>
              <a:spLocks noChangeShapeType="1"/>
            </p:cNvSpPr>
            <p:nvPr/>
          </p:nvSpPr>
          <p:spPr bwMode="auto">
            <a:xfrm>
              <a:off x="2006" y="663"/>
              <a:ext cx="0" cy="234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59" name="Line 48"/>
            <p:cNvSpPr>
              <a:spLocks noChangeShapeType="1"/>
            </p:cNvSpPr>
            <p:nvPr/>
          </p:nvSpPr>
          <p:spPr bwMode="auto">
            <a:xfrm>
              <a:off x="2744" y="663"/>
              <a:ext cx="0" cy="234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0" name="Line 49"/>
            <p:cNvSpPr>
              <a:spLocks noChangeShapeType="1"/>
            </p:cNvSpPr>
            <p:nvPr/>
          </p:nvSpPr>
          <p:spPr bwMode="auto">
            <a:xfrm>
              <a:off x="3515" y="663"/>
              <a:ext cx="0" cy="234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1" name="Line 128"/>
            <p:cNvSpPr>
              <a:spLocks noChangeShapeType="1"/>
            </p:cNvSpPr>
            <p:nvPr/>
          </p:nvSpPr>
          <p:spPr bwMode="auto">
            <a:xfrm>
              <a:off x="839" y="3657"/>
              <a:ext cx="3765" cy="0"/>
            </a:xfrm>
            <a:prstGeom prst="line">
              <a:avLst/>
            </a:prstGeom>
            <a:noFill/>
            <a:ln w="3175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2" name="Line 138"/>
            <p:cNvSpPr>
              <a:spLocks noChangeShapeType="1"/>
            </p:cNvSpPr>
            <p:nvPr/>
          </p:nvSpPr>
          <p:spPr bwMode="auto">
            <a:xfrm>
              <a:off x="839" y="3004"/>
              <a:ext cx="0" cy="1106"/>
            </a:xfrm>
            <a:prstGeom prst="line">
              <a:avLst/>
            </a:prstGeom>
            <a:noFill/>
            <a:ln w="28575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3" name="Line 140"/>
            <p:cNvSpPr>
              <a:spLocks noChangeShapeType="1"/>
            </p:cNvSpPr>
            <p:nvPr/>
          </p:nvSpPr>
          <p:spPr bwMode="auto">
            <a:xfrm>
              <a:off x="2006" y="3004"/>
              <a:ext cx="0" cy="110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4" name="Line 144"/>
            <p:cNvSpPr>
              <a:spLocks noChangeShapeType="1"/>
            </p:cNvSpPr>
            <p:nvPr/>
          </p:nvSpPr>
          <p:spPr bwMode="auto">
            <a:xfrm>
              <a:off x="2744" y="3004"/>
              <a:ext cx="0" cy="110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5" name="Line 148"/>
            <p:cNvSpPr>
              <a:spLocks noChangeShapeType="1"/>
            </p:cNvSpPr>
            <p:nvPr/>
          </p:nvSpPr>
          <p:spPr bwMode="auto">
            <a:xfrm>
              <a:off x="3515" y="3004"/>
              <a:ext cx="0" cy="1106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6" name="Line 150"/>
            <p:cNvSpPr>
              <a:spLocks noChangeShapeType="1"/>
            </p:cNvSpPr>
            <p:nvPr/>
          </p:nvSpPr>
          <p:spPr bwMode="auto">
            <a:xfrm>
              <a:off x="4604" y="3004"/>
              <a:ext cx="0" cy="1106"/>
            </a:xfrm>
            <a:prstGeom prst="line">
              <a:avLst/>
            </a:prstGeom>
            <a:noFill/>
            <a:ln w="28575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7" name="Line 177"/>
            <p:cNvSpPr>
              <a:spLocks noChangeShapeType="1"/>
            </p:cNvSpPr>
            <p:nvPr/>
          </p:nvSpPr>
          <p:spPr bwMode="auto">
            <a:xfrm>
              <a:off x="839" y="3360"/>
              <a:ext cx="3765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8" name="Line 46"/>
            <p:cNvSpPr>
              <a:spLocks noChangeShapeType="1"/>
            </p:cNvSpPr>
            <p:nvPr/>
          </p:nvSpPr>
          <p:spPr bwMode="auto">
            <a:xfrm>
              <a:off x="839" y="663"/>
              <a:ext cx="0" cy="234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9" name="Line 50"/>
            <p:cNvSpPr>
              <a:spLocks noChangeShapeType="1"/>
            </p:cNvSpPr>
            <p:nvPr/>
          </p:nvSpPr>
          <p:spPr bwMode="auto">
            <a:xfrm>
              <a:off x="4604" y="663"/>
              <a:ext cx="0" cy="234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2708" name="Text Box 54"/>
          <p:cNvSpPr txBox="1">
            <a:spLocks noChangeArrowheads="1"/>
          </p:cNvSpPr>
          <p:nvPr/>
        </p:nvSpPr>
        <p:spPr bwMode="auto">
          <a:xfrm>
            <a:off x="1252538" y="333375"/>
            <a:ext cx="6724650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u="sng"/>
              <a:t>1. Номенклатура кислот и солей</a:t>
            </a:r>
          </a:p>
          <a:p>
            <a:pPr algn="ctr"/>
            <a:r>
              <a:rPr lang="ru-RU" i="1"/>
              <a:t>(Количество черточек слева – заряд кислотного остатка)</a:t>
            </a:r>
          </a:p>
        </p:txBody>
      </p:sp>
      <p:grpSp>
        <p:nvGrpSpPr>
          <p:cNvPr id="3" name="Group 258"/>
          <p:cNvGrpSpPr>
            <a:grpSpLocks/>
          </p:cNvGrpSpPr>
          <p:nvPr/>
        </p:nvGrpSpPr>
        <p:grpSpPr bwMode="auto">
          <a:xfrm rot="10800000">
            <a:off x="7380288" y="6021388"/>
            <a:ext cx="1441450" cy="576262"/>
            <a:chOff x="249" y="3793"/>
            <a:chExt cx="908" cy="318"/>
          </a:xfrm>
        </p:grpSpPr>
        <p:sp>
          <p:nvSpPr>
            <p:cNvPr id="72712" name="AutoShape 36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49" y="3793"/>
              <a:ext cx="817" cy="318"/>
            </a:xfrm>
            <a:prstGeom prst="leftArrow">
              <a:avLst>
                <a:gd name="adj1" fmla="val 50000"/>
                <a:gd name="adj2" fmla="val 6423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 sz="1200"/>
            </a:p>
          </p:txBody>
        </p:sp>
        <p:sp>
          <p:nvSpPr>
            <p:cNvPr id="72713" name="Text Box 260"/>
            <p:cNvSpPr txBox="1">
              <a:spLocks noChangeArrowheads="1"/>
            </p:cNvSpPr>
            <p:nvPr/>
          </p:nvSpPr>
          <p:spPr bwMode="auto">
            <a:xfrm>
              <a:off x="296" y="3903"/>
              <a:ext cx="86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>
              <a:spAutoFit/>
            </a:bodyPr>
            <a:lstStyle/>
            <a:p>
              <a:endParaRPr lang="ru-RU" sz="1000" b="1"/>
            </a:p>
          </p:txBody>
        </p:sp>
      </p:grpSp>
      <p:sp>
        <p:nvSpPr>
          <p:cNvPr id="72710" name="Text Box 261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524750" y="6165850"/>
            <a:ext cx="10937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b="1"/>
              <a:t>продолжение</a:t>
            </a:r>
          </a:p>
        </p:txBody>
      </p:sp>
      <p:pic>
        <p:nvPicPr>
          <p:cNvPr id="72711" name="Picture 8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04800"/>
            <a:ext cx="10429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6" descr="http://im8-tub-ru.yandex.net/i?id=135822616-02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152400"/>
            <a:ext cx="975360" cy="90872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007" name="Group 71"/>
          <p:cNvGraphicFramePr>
            <a:graphicFrameLocks noGrp="1"/>
          </p:cNvGraphicFramePr>
          <p:nvPr>
            <p:ph/>
          </p:nvPr>
        </p:nvGraphicFramePr>
        <p:xfrm>
          <a:off x="1547813" y="1268413"/>
          <a:ext cx="5832475" cy="4905375"/>
        </p:xfrm>
        <a:graphic>
          <a:graphicData uri="http://schemas.openxmlformats.org/drawingml/2006/table">
            <a:tbl>
              <a:tblPr/>
              <a:tblGrid>
                <a:gridCol w="1762125"/>
                <a:gridCol w="1154112"/>
                <a:gridCol w="1187450"/>
                <a:gridCol w="1728788"/>
              </a:tblGrid>
              <a:tr h="7863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Название кислоты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Формула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Кислотный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остаток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Название кислотного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остатка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3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Серная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 SO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Сульфат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99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Сернистая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 SO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Сульфит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Угольная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 CO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Карбонат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Кремниевая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 SiO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Силикат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Фосфорная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≡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PO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Фосфат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6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Марганцевая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HMnO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MnO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Перманганат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6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Хромовая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CrO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 CrO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Хромат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6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Двухромовая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Cr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 Cr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Дихромат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5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Борная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</a:t>
                      </a:r>
                      <a:r>
                        <a:rPr kumimoji="0" lang="ru-RU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≡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Борат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5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Хлорная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HClO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ClO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Хлорат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793" name="Text Box 88"/>
          <p:cNvSpPr txBox="1">
            <a:spLocks noChangeArrowheads="1"/>
          </p:cNvSpPr>
          <p:nvPr/>
        </p:nvSpPr>
        <p:spPr bwMode="auto">
          <a:xfrm>
            <a:off x="2338388" y="333375"/>
            <a:ext cx="441642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u="sng"/>
              <a:t>1. Номенклатура кислот и солей</a:t>
            </a:r>
            <a:r>
              <a:rPr lang="ru-RU"/>
              <a:t>  </a:t>
            </a:r>
            <a:br>
              <a:rPr lang="ru-RU"/>
            </a:br>
            <a:r>
              <a:rPr lang="ru-RU"/>
              <a:t>(</a:t>
            </a:r>
            <a:r>
              <a:rPr lang="ru-RU" i="1"/>
              <a:t>окончание</a:t>
            </a:r>
            <a:r>
              <a:rPr lang="ru-RU"/>
              <a:t>)</a:t>
            </a:r>
          </a:p>
        </p:txBody>
      </p:sp>
      <p:grpSp>
        <p:nvGrpSpPr>
          <p:cNvPr id="2" name="Group 72"/>
          <p:cNvGrpSpPr>
            <a:grpSpLocks/>
          </p:cNvGrpSpPr>
          <p:nvPr/>
        </p:nvGrpSpPr>
        <p:grpSpPr bwMode="auto">
          <a:xfrm>
            <a:off x="250825" y="6165850"/>
            <a:ext cx="1366838" cy="576263"/>
            <a:chOff x="1156" y="3702"/>
            <a:chExt cx="861" cy="363"/>
          </a:xfrm>
        </p:grpSpPr>
        <p:sp>
          <p:nvSpPr>
            <p:cNvPr id="73795" name="AutoShape 36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156" y="3702"/>
              <a:ext cx="817" cy="363"/>
            </a:xfrm>
            <a:prstGeom prst="leftArrow">
              <a:avLst>
                <a:gd name="adj1" fmla="val 50000"/>
                <a:gd name="adj2" fmla="val 562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1200"/>
            </a:p>
          </p:txBody>
        </p:sp>
        <p:sp>
          <p:nvSpPr>
            <p:cNvPr id="73796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3793"/>
              <a:ext cx="861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000" b="1"/>
                <a:t>    к содержанию</a:t>
              </a:r>
            </a:p>
          </p:txBody>
        </p:sp>
      </p:grpSp>
      <p:pic>
        <p:nvPicPr>
          <p:cNvPr id="8" name="Picture 8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04800"/>
            <a:ext cx="10429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im8-tub-ru.yandex.net/i?id=135822616-02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152400"/>
            <a:ext cx="975360" cy="90872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351"/>
          <p:cNvSpPr>
            <a:spLocks noChangeArrowheads="1"/>
          </p:cNvSpPr>
          <p:nvPr/>
        </p:nvSpPr>
        <p:spPr bwMode="auto">
          <a:xfrm>
            <a:off x="395288" y="620713"/>
            <a:ext cx="8320087" cy="575945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1322" name="Group 362"/>
          <p:cNvGraphicFramePr>
            <a:graphicFrameLocks noGrp="1"/>
          </p:cNvGraphicFramePr>
          <p:nvPr>
            <p:ph/>
          </p:nvPr>
        </p:nvGraphicFramePr>
        <p:xfrm>
          <a:off x="395288" y="620713"/>
          <a:ext cx="8320086" cy="5745191"/>
        </p:xfrm>
        <a:graphic>
          <a:graphicData uri="http://schemas.openxmlformats.org/drawingml/2006/table">
            <a:tbl>
              <a:tblPr/>
              <a:tblGrid>
                <a:gridCol w="1247750"/>
                <a:gridCol w="571502"/>
                <a:gridCol w="571502"/>
                <a:gridCol w="500064"/>
                <a:gridCol w="500064"/>
                <a:gridCol w="428627"/>
                <a:gridCol w="500064"/>
                <a:gridCol w="500064"/>
                <a:gridCol w="500064"/>
                <a:gridCol w="571502"/>
                <a:gridCol w="500064"/>
                <a:gridCol w="500064"/>
                <a:gridCol w="825815"/>
                <a:gridCol w="602940"/>
              </a:tblGrid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Катионы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3"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Анионы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OH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Cl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Br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2-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</a:t>
                      </a:r>
                      <a:r>
                        <a:rPr kumimoji="0" lang="en-US" sz="11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3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Na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+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K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+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Ag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+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Pb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Ca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Sr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Ba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Al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3+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Cr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3+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Zn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Sn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Mg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9933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Mn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Fe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Fe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3+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Bi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3+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Ni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067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Cu</a:t>
                      </a:r>
                      <a:r>
                        <a:rPr kumimoji="0" lang="en-US" sz="1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2+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—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344"/>
          <p:cNvGrpSpPr>
            <a:grpSpLocks/>
          </p:cNvGrpSpPr>
          <p:nvPr/>
        </p:nvGrpSpPr>
        <p:grpSpPr bwMode="auto">
          <a:xfrm>
            <a:off x="179388" y="6165850"/>
            <a:ext cx="1366837" cy="576263"/>
            <a:chOff x="1156" y="3702"/>
            <a:chExt cx="861" cy="363"/>
          </a:xfrm>
        </p:grpSpPr>
        <p:sp>
          <p:nvSpPr>
            <p:cNvPr id="1375" name="AutoShape 36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156" y="3702"/>
              <a:ext cx="817" cy="363"/>
            </a:xfrm>
            <a:prstGeom prst="leftArrow">
              <a:avLst>
                <a:gd name="adj1" fmla="val 50000"/>
                <a:gd name="adj2" fmla="val 562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1200"/>
            </a:p>
          </p:txBody>
        </p:sp>
        <p:sp>
          <p:nvSpPr>
            <p:cNvPr id="137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3793"/>
              <a:ext cx="8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000" b="1"/>
                <a:t>    </a:t>
              </a:r>
              <a:r>
                <a:rPr lang="ru-RU" sz="1200" b="1"/>
                <a:t>к содержанию</a:t>
              </a:r>
            </a:p>
          </p:txBody>
        </p:sp>
      </p:grpSp>
      <p:sp>
        <p:nvSpPr>
          <p:cNvPr id="1373" name="Text Box 349"/>
          <p:cNvSpPr txBox="1">
            <a:spLocks noChangeArrowheads="1"/>
          </p:cNvSpPr>
          <p:nvPr/>
        </p:nvSpPr>
        <p:spPr bwMode="auto">
          <a:xfrm>
            <a:off x="900113" y="188913"/>
            <a:ext cx="7978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u="sng"/>
              <a:t>2. Таблица растворимости солей, кислот и оснований в воде</a:t>
            </a:r>
          </a:p>
        </p:txBody>
      </p:sp>
      <p:sp>
        <p:nvSpPr>
          <p:cNvPr id="1374" name="Text Box 364"/>
          <p:cNvSpPr txBox="1">
            <a:spLocks noChangeArrowheads="1"/>
          </p:cNvSpPr>
          <p:nvPr/>
        </p:nvSpPr>
        <p:spPr bwMode="auto">
          <a:xfrm>
            <a:off x="4752975" y="6461125"/>
            <a:ext cx="4257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 sz="1000"/>
              <a:t>Данные таблицы растворимости взяты в основном из таблицы в учебнике</a:t>
            </a:r>
            <a:br>
              <a:rPr lang="ru-RU" sz="1000"/>
            </a:br>
            <a:r>
              <a:rPr lang="ru-RU" sz="1000"/>
              <a:t> Еремин В.В., Кузьменко Н.Е., Дроздов А.А., Лунин В.В. Химия. 8 класс.</a:t>
            </a:r>
          </a:p>
        </p:txBody>
      </p:sp>
      <p:graphicFrame>
        <p:nvGraphicFramePr>
          <p:cNvPr id="1026" name="Object 365"/>
          <p:cNvGraphicFramePr>
            <a:graphicFrameLocks noChangeAspect="1"/>
          </p:cNvGraphicFramePr>
          <p:nvPr/>
        </p:nvGraphicFramePr>
        <p:xfrm>
          <a:off x="892175" y="2500313"/>
          <a:ext cx="261938" cy="187325"/>
        </p:xfrm>
        <a:graphic>
          <a:graphicData uri="http://schemas.openxmlformats.org/presentationml/2006/ole">
            <p:oleObj spid="_x0000_s1026" name="Формула" r:id="rId5" imgW="317362" imgH="228501" progId="Equation.3">
              <p:embed/>
            </p:oleObj>
          </a:graphicData>
        </a:graphic>
      </p:graphicFrame>
      <p:graphicFrame>
        <p:nvGraphicFramePr>
          <p:cNvPr id="1027" name="Object 366"/>
          <p:cNvGraphicFramePr>
            <a:graphicFrameLocks noChangeAspect="1"/>
          </p:cNvGraphicFramePr>
          <p:nvPr/>
        </p:nvGraphicFramePr>
        <p:xfrm>
          <a:off x="904875" y="1719263"/>
          <a:ext cx="263525" cy="204787"/>
        </p:xfrm>
        <a:graphic>
          <a:graphicData uri="http://schemas.openxmlformats.org/presentationml/2006/ole">
            <p:oleObj spid="_x0000_s1027" name="Формула" r:id="rId6" imgW="291973" imgH="228501" progId="Equation.3">
              <p:embed/>
            </p:oleObj>
          </a:graphicData>
        </a:graphic>
      </p:graphicFrame>
      <p:graphicFrame>
        <p:nvGraphicFramePr>
          <p:cNvPr id="1028" name="Object 367"/>
          <p:cNvGraphicFramePr>
            <a:graphicFrameLocks/>
          </p:cNvGraphicFramePr>
          <p:nvPr/>
        </p:nvGraphicFramePr>
        <p:xfrm>
          <a:off x="4357688" y="912813"/>
          <a:ext cx="261937" cy="203200"/>
        </p:xfrm>
        <a:graphic>
          <a:graphicData uri="http://schemas.openxmlformats.org/presentationml/2006/ole">
            <p:oleObj spid="_x0000_s1028" name="Формула" r:id="rId7" imgW="304668" imgH="228501" progId="Equation.3">
              <p:embed/>
            </p:oleObj>
          </a:graphicData>
        </a:graphic>
      </p:graphicFrame>
      <p:graphicFrame>
        <p:nvGraphicFramePr>
          <p:cNvPr id="1029" name="Object 368"/>
          <p:cNvGraphicFramePr>
            <a:graphicFrameLocks/>
          </p:cNvGraphicFramePr>
          <p:nvPr/>
        </p:nvGraphicFramePr>
        <p:xfrm>
          <a:off x="4776788" y="912813"/>
          <a:ext cx="261937" cy="215900"/>
        </p:xfrm>
        <a:graphic>
          <a:graphicData uri="http://schemas.openxmlformats.org/presentationml/2006/ole">
            <p:oleObj spid="_x0000_s1029" name="Формула" r:id="rId8" imgW="304668" imgH="241195" progId="Equation.3">
              <p:embed/>
            </p:oleObj>
          </a:graphicData>
        </a:graphic>
      </p:graphicFrame>
      <p:graphicFrame>
        <p:nvGraphicFramePr>
          <p:cNvPr id="1030" name="Object 369"/>
          <p:cNvGraphicFramePr>
            <a:graphicFrameLocks/>
          </p:cNvGraphicFramePr>
          <p:nvPr/>
        </p:nvGraphicFramePr>
        <p:xfrm>
          <a:off x="5378450" y="912813"/>
          <a:ext cx="273050" cy="215900"/>
        </p:xfrm>
        <a:graphic>
          <a:graphicData uri="http://schemas.openxmlformats.org/presentationml/2006/ole">
            <p:oleObj spid="_x0000_s1030" name="Формула" r:id="rId9" imgW="317225" imgH="241091" progId="Equation.3">
              <p:embed/>
            </p:oleObj>
          </a:graphicData>
        </a:graphic>
      </p:graphicFrame>
      <p:graphicFrame>
        <p:nvGraphicFramePr>
          <p:cNvPr id="1031" name="Object 371"/>
          <p:cNvGraphicFramePr>
            <a:graphicFrameLocks/>
          </p:cNvGraphicFramePr>
          <p:nvPr/>
        </p:nvGraphicFramePr>
        <p:xfrm>
          <a:off x="5916613" y="912813"/>
          <a:ext cx="261937" cy="204787"/>
        </p:xfrm>
        <a:graphic>
          <a:graphicData uri="http://schemas.openxmlformats.org/presentationml/2006/ole">
            <p:oleObj spid="_x0000_s1031" name="Формула" r:id="rId10" imgW="304668" imgH="228501" progId="Equation.3">
              <p:embed/>
            </p:oleObj>
          </a:graphicData>
        </a:graphic>
      </p:graphicFrame>
      <p:graphicFrame>
        <p:nvGraphicFramePr>
          <p:cNvPr id="1032" name="Object 372"/>
          <p:cNvGraphicFramePr>
            <a:graphicFrameLocks/>
          </p:cNvGraphicFramePr>
          <p:nvPr/>
        </p:nvGraphicFramePr>
        <p:xfrm>
          <a:off x="6380163" y="912813"/>
          <a:ext cx="319087" cy="204787"/>
        </p:xfrm>
        <a:graphic>
          <a:graphicData uri="http://schemas.openxmlformats.org/presentationml/2006/ole">
            <p:oleObj spid="_x0000_s1032" name="Формула" r:id="rId11" imgW="368300" imgH="228600" progId="Equation.3">
              <p:embed/>
            </p:oleObj>
          </a:graphicData>
        </a:graphic>
      </p:graphicFrame>
      <p:graphicFrame>
        <p:nvGraphicFramePr>
          <p:cNvPr id="1033" name="Object 373"/>
          <p:cNvGraphicFramePr>
            <a:graphicFrameLocks/>
          </p:cNvGraphicFramePr>
          <p:nvPr/>
        </p:nvGraphicFramePr>
        <p:xfrm>
          <a:off x="6907213" y="912813"/>
          <a:ext cx="254000" cy="215900"/>
        </p:xfrm>
        <a:graphic>
          <a:graphicData uri="http://schemas.openxmlformats.org/presentationml/2006/ole">
            <p:oleObj spid="_x0000_s1033" name="Формула" r:id="rId12" imgW="291973" imgH="241195" progId="Equation.3">
              <p:embed/>
            </p:oleObj>
          </a:graphicData>
        </a:graphic>
      </p:graphicFrame>
      <p:graphicFrame>
        <p:nvGraphicFramePr>
          <p:cNvPr id="1034" name="Object 374"/>
          <p:cNvGraphicFramePr>
            <a:graphicFrameLocks/>
          </p:cNvGraphicFramePr>
          <p:nvPr/>
        </p:nvGraphicFramePr>
        <p:xfrm>
          <a:off x="8215313" y="912813"/>
          <a:ext cx="365125" cy="204787"/>
        </p:xfrm>
        <a:graphic>
          <a:graphicData uri="http://schemas.openxmlformats.org/presentationml/2006/ole">
            <p:oleObj spid="_x0000_s1034" name="Формула" r:id="rId13" imgW="419100" imgH="228600" progId="Equation.3">
              <p:embed/>
            </p:oleObj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Окраска индикаторов в различных средах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(учебник О.С. Габриеляна. Химия. 8 класс)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609600" y="1981200"/>
          <a:ext cx="7772400" cy="1752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43100"/>
                <a:gridCol w="1943100"/>
                <a:gridCol w="1943100"/>
                <a:gridCol w="19431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ИНДИКАТОР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Нейтральная среда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Кислая среда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Щелочная среда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Лакмус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фиолетовый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красный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синий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Метилоранж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оранжевый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розовый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жёлтый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Фенолфталеин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бесцветный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бесцветный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малиновый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4783" name="TextBox 6"/>
          <p:cNvSpPr txBox="1">
            <a:spLocks noChangeArrowheads="1"/>
          </p:cNvSpPr>
          <p:nvPr/>
        </p:nvSpPr>
        <p:spPr bwMode="auto">
          <a:xfrm>
            <a:off x="1219200" y="4572000"/>
            <a:ext cx="6858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! Чаще всего для определения кислотной среды используют лакмус, а для щелочной – фенолфталеин.</a:t>
            </a:r>
          </a:p>
        </p:txBody>
      </p:sp>
      <p:pic>
        <p:nvPicPr>
          <p:cNvPr id="7" name="Picture 8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10429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ttp://im8-tub-ru.yandex.net/i?id=135822616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152400"/>
            <a:ext cx="975360" cy="90872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Мнение учащихся…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i="1" dirty="0" smtClean="0">
                <a:solidFill>
                  <a:schemeClr val="bg1"/>
                </a:solidFill>
              </a:rPr>
              <a:t>легко и удобно использовать;</a:t>
            </a:r>
            <a:endParaRPr lang="ru-RU" dirty="0" smtClean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i="1" dirty="0" smtClean="0">
                <a:solidFill>
                  <a:schemeClr val="bg1"/>
                </a:solidFill>
              </a:rPr>
              <a:t>тратится мало времени на работу;</a:t>
            </a:r>
            <a:endParaRPr lang="ru-RU" dirty="0" smtClean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i="1" dirty="0" smtClean="0">
                <a:solidFill>
                  <a:schemeClr val="bg1"/>
                </a:solidFill>
              </a:rPr>
              <a:t>можно вернуться и исправить ошибки;</a:t>
            </a:r>
            <a:endParaRPr lang="ru-RU" dirty="0" smtClean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i="1" dirty="0" smtClean="0">
                <a:solidFill>
                  <a:schemeClr val="bg1"/>
                </a:solidFill>
              </a:rPr>
              <a:t>можно не бояться, что отстанешь от класса;</a:t>
            </a:r>
            <a:endParaRPr lang="ru-RU" dirty="0" smtClean="0">
              <a:solidFill>
                <a:schemeClr val="bg1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i="1" dirty="0" smtClean="0">
                <a:solidFill>
                  <a:schemeClr val="bg1"/>
                </a:solidFill>
              </a:rPr>
              <a:t>не нужно тратить время на поиск теоретического материала.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q"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Преимущества использования тренажёра: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самостоятельность;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экономия времени;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индивидуализация процесса обучения;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систематизация материла, устранение пробелов в знаниях.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Аудитория: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ученики 9-х, 11-х классов;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ученики 8 класса.</a:t>
            </a:r>
          </a:p>
          <a:p>
            <a:pPr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Перспективы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включить материал по свойствам классов неорганических соединений.</a:t>
            </a:r>
          </a:p>
          <a:p>
            <a:pPr>
              <a:buFont typeface="Wingdings" pitchFamily="2" charset="2"/>
              <a:buChar char="q"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Олеся\Desktop\Научная работа 2017-2018\1-_-kop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4357694"/>
            <a:ext cx="3143272" cy="2095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Актуальность темы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Незнающий – узнает, знающий – вспомнит и повторит.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3" descr="C41-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3786190"/>
            <a:ext cx="2000264" cy="281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642918"/>
            <a:ext cx="63579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endParaRPr lang="ru-RU" sz="3200" dirty="0"/>
          </a:p>
        </p:txBody>
      </p:sp>
      <p:pic>
        <p:nvPicPr>
          <p:cNvPr id="12" name="Picture 24" descr="bbede0006c530d485ca772fc67e59d7f">
            <a:hlinkClick r:id="rId3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214554"/>
            <a:ext cx="2501775" cy="4169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word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2071678"/>
            <a:ext cx="2000264" cy="389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Олеся\Desktop\Научная работа 2017-2018\comp (195)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1071546"/>
            <a:ext cx="3097017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928794" y="500043"/>
            <a:ext cx="5072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Цели и задачи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00034" y="1882177"/>
            <a:ext cx="813293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lang="ru-RU" sz="3200" b="1" dirty="0" smtClean="0"/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обобщить и систематизировать материал по классификации и номенклатуре основных классов неорганических соединений.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изучить литературу по данному вопросу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отобрать теоретический материал для повторения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создать тренажёр для отработки умений и знаний по данной теме.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Олеся\Desktop\Научная работа 2017-2018\corso-p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642918"/>
            <a:ext cx="2314469" cy="14858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dirty="0" smtClean="0">
                <a:solidFill>
                  <a:schemeClr val="tx1"/>
                </a:solidFill>
              </a:rPr>
              <a:t>ГОТОВИМСЯ К ОГЭ ПО ХИМИИ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endParaRPr lang="ru-RU" b="1" dirty="0" smtClean="0"/>
          </a:p>
          <a:p>
            <a:pPr algn="ctr" eaLnBrk="1" hangingPunct="1">
              <a:buFont typeface="Wingdings 2" pitchFamily="18" charset="2"/>
              <a:buNone/>
              <a:defRPr/>
            </a:pPr>
            <a:endParaRPr lang="ru-RU" b="1" dirty="0" smtClean="0"/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b="1" cap="all" dirty="0" smtClean="0"/>
              <a:t>«Классы неорганических соединений»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endParaRPr lang="ru-RU" b="1" dirty="0" smtClean="0"/>
          </a:p>
          <a:p>
            <a:pPr algn="ctr" eaLnBrk="1" hangingPunct="1">
              <a:buFont typeface="Wingdings 2" pitchFamily="18" charset="2"/>
              <a:buNone/>
              <a:defRPr/>
            </a:pPr>
            <a:endParaRPr lang="ru-RU" b="1" dirty="0" smtClean="0"/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b="1" dirty="0" smtClean="0"/>
              <a:t>ТРЕНАЖЁР</a:t>
            </a:r>
            <a:endParaRPr lang="ru-RU" b="1" dirty="0"/>
          </a:p>
        </p:txBody>
      </p:sp>
      <p:pic>
        <p:nvPicPr>
          <p:cNvPr id="8197" name="Picture 8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429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ttp://im8-tub-ru.yandex.net/i?id=135822616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68640" y="0"/>
            <a:ext cx="975360" cy="90872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" name="Picture 5" descr="http://im7-tub-ru.yandex.net/i?id=342246277-36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3581400"/>
            <a:ext cx="2057400" cy="2391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200" name="TextBox 9"/>
          <p:cNvSpPr txBox="1">
            <a:spLocks noChangeArrowheads="1"/>
          </p:cNvSpPr>
          <p:nvPr/>
        </p:nvSpPr>
        <p:spPr bwMode="auto">
          <a:xfrm>
            <a:off x="6705600" y="4648200"/>
            <a:ext cx="1905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Кишкун Дарья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ученица 9 класса</a:t>
            </a:r>
          </a:p>
          <a:p>
            <a:pPr algn="ctr"/>
            <a:r>
              <a:rPr lang="ru-RU" sz="1200">
                <a:latin typeface="Times New Roman" pitchFamily="18" charset="0"/>
                <a:cs typeface="Times New Roman" pitchFamily="18" charset="0"/>
              </a:rPr>
              <a:t>МБОУ «Чечеульская СОШ»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НАВИГАЦИЯ </a:t>
            </a:r>
          </a:p>
        </p:txBody>
      </p:sp>
      <p:sp>
        <p:nvSpPr>
          <p:cNvPr id="9220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 eaLnBrk="1" hangingPunct="1">
              <a:buFont typeface="Franklin Gothic Book" pitchFamily="34" charset="0"/>
              <a:buAutoNum type="arabicPeriod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Теоретический материал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Franklin Gothic Book" pitchFamily="34" charset="0"/>
              <a:buAutoNum type="arabicPeriod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Кто есть кто?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Franklin Gothic Book" pitchFamily="34" charset="0"/>
              <a:buAutoNum type="arabicPeriod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Тренировочный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Franklin Gothic Book" pitchFamily="34" charset="0"/>
              <a:buAutoNum type="arabicPeriod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Приложения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8" descr="Рисунок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304800"/>
            <a:ext cx="10429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ttp://im8-tub-ru.yandex.net/i?id=135822616-02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01000" y="152400"/>
            <a:ext cx="975360" cy="90872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Picture 23" descr="C41-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357562"/>
            <a:ext cx="2000264" cy="281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Теоретический материал</a:t>
            </a:r>
          </a:p>
        </p:txBody>
      </p:sp>
      <p:sp>
        <p:nvSpPr>
          <p:cNvPr id="10244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4000" b="1" dirty="0" smtClean="0">
                <a:hlinkClick r:id="" action="ppaction://noaction"/>
              </a:rPr>
              <a:t>Оксиды</a:t>
            </a:r>
            <a:endParaRPr lang="ru-RU" sz="4000" b="1" dirty="0" smtClean="0"/>
          </a:p>
          <a:p>
            <a:pPr eaLnBrk="1" hangingPunct="1">
              <a:buFont typeface="Wingdings" pitchFamily="2" charset="2"/>
              <a:buChar char="q"/>
            </a:pPr>
            <a:r>
              <a:rPr lang="ru-RU" sz="4000" b="1" dirty="0" smtClean="0"/>
              <a:t>Основания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4000" b="1" dirty="0" smtClean="0"/>
              <a:t>Кислоты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4000" b="1" dirty="0" smtClean="0"/>
              <a:t>Соли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10245" name="Picture 8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10429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im8-tub-ru.yandex.net/i?id=135822616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285728"/>
            <a:ext cx="975360" cy="90872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Picture 23" descr="C41-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2643182"/>
            <a:ext cx="2000264" cy="281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ОКСИДЫ - </a:t>
            </a: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сложные вещества, состоящие из двух элементов, </a:t>
            </a:r>
            <a:br>
              <a:rPr lang="ru-RU" sz="20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 из которых кислород в степени окисления –2.</a:t>
            </a:r>
            <a:br>
              <a:rPr lang="ru-RU" sz="20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Общая формула оксидов – Э</a:t>
            </a:r>
            <a:r>
              <a:rPr lang="en-US" sz="2000" b="1" i="1" baseline="-25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0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2000" b="1" i="1" baseline="-25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0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268" name="Содержимое 2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Название оксида: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«ОКСИД» + название химического элемента в родительном падеже</a:t>
            </a:r>
          </a:p>
          <a:p>
            <a:pPr eaLnBrk="1" hangingPunct="1">
              <a:buFont typeface="Wingdings 2" pitchFamily="18" charset="2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1295400" y="2667000"/>
          <a:ext cx="6781800" cy="335661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695450"/>
                <a:gridCol w="1695450"/>
                <a:gridCol w="1695450"/>
                <a:gridCol w="1695450"/>
              </a:tblGrid>
              <a:tr h="47307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Для элементов с переменной степенью окисления последняя указывается в скобках римскими цифрами: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Формула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Название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Формула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Название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оксид углерода ( II )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Fe</a:t>
                      </a:r>
                      <a:r>
                        <a:rPr kumimoji="0" lang="ru-RU" sz="1400" b="1" u="none" strike="noStrike" cap="none" normalizeH="0" baseline="-2500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O</a:t>
                      </a:r>
                      <a:r>
                        <a:rPr kumimoji="0" lang="ru-RU" sz="1400" b="1" u="none" strike="noStrike" cap="none" normalizeH="0" baseline="-2500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оксид железа (III )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NO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оксид азота ( II 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CrO</a:t>
                      </a:r>
                      <a:r>
                        <a:rPr kumimoji="0" lang="ru-RU" sz="1400" b="1" u="none" strike="noStrike" cap="none" normalizeH="0" baseline="-2500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оксид хрома (VI )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N</a:t>
                      </a:r>
                      <a:r>
                        <a:rPr kumimoji="0" lang="ru-RU" sz="1400" b="1" u="none" strike="noStrike" cap="none" normalizeH="0" baseline="-2500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O</a:t>
                      </a:r>
                      <a:r>
                        <a:rPr kumimoji="0" lang="ru-RU" sz="1400" b="1" u="none" strike="noStrike" cap="none" normalizeH="0" baseline="-2500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оксид азота (V )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Mn</a:t>
                      </a:r>
                      <a:r>
                        <a:rPr kumimoji="0" lang="ru-RU" sz="1400" b="1" u="none" strike="noStrike" cap="none" normalizeH="0" baseline="-2500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</a:t>
                      </a:r>
                      <a:r>
                        <a:rPr kumimoji="0" lang="ru-RU" sz="1400" b="1" u="none" strike="noStrike" cap="none" normalizeH="0" baseline="-2500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оксид марганца (VII 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/>
                </a:tc>
              </a:tr>
              <a:tr h="4730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Для элементов с постоянной степенью окисления последняя в скобках не указывается: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Na</a:t>
                      </a:r>
                      <a:r>
                        <a:rPr kumimoji="0" lang="en-US" sz="1400" b="1" u="none" strike="noStrike" cap="none" normalizeH="0" baseline="-2500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0" lang="en-US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O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оксид натрия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MgO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оксид магния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6" name="Picture 8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10429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im8-tub-ru.yandex.net/i?id=135822616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500042"/>
            <a:ext cx="975360" cy="90872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6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оксидов</a:t>
            </a:r>
            <a:endParaRPr lang="ru-RU" sz="3600" b="1" cap="all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Rectangle 26"/>
          <p:cNvSpPr>
            <a:spLocks noGrp="1" noChangeArrowheads="1"/>
          </p:cNvSpPr>
          <p:nvPr>
            <p:ph sz="quarter" idx="1"/>
          </p:nvPr>
        </p:nvSpPr>
        <p:spPr>
          <a:xfrm>
            <a:off x="533400" y="1447800"/>
            <a:ext cx="8305800" cy="5195910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 anchor="ctr"/>
          <a:lstStyle/>
          <a:p>
            <a:pPr eaLnBrk="1" hangingPunct="1">
              <a:buFont typeface="Wingdings 2" pitchFamily="18" charset="2"/>
              <a:buNone/>
            </a:pPr>
            <a:r>
              <a:rPr lang="ru-RU" sz="2800" b="1" dirty="0" smtClean="0"/>
              <a:t>Оксиды</a:t>
            </a:r>
          </a:p>
          <a:p>
            <a:pPr eaLnBrk="1" hangingPunct="1"/>
            <a:endParaRPr lang="ru-RU" dirty="0" smtClean="0"/>
          </a:p>
        </p:txBody>
      </p:sp>
      <p:sp>
        <p:nvSpPr>
          <p:cNvPr id="12293" name="Line 20"/>
          <p:cNvSpPr>
            <a:spLocks noChangeShapeType="1"/>
          </p:cNvSpPr>
          <p:nvPr/>
        </p:nvSpPr>
        <p:spPr bwMode="auto">
          <a:xfrm flipH="1">
            <a:off x="2133600" y="2743200"/>
            <a:ext cx="0" cy="1728788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4" name="Text Box 23"/>
          <p:cNvSpPr txBox="1">
            <a:spLocks noChangeArrowheads="1"/>
          </p:cNvSpPr>
          <p:nvPr/>
        </p:nvSpPr>
        <p:spPr bwMode="auto">
          <a:xfrm>
            <a:off x="2555875" y="2420938"/>
            <a:ext cx="4664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несолеобразующие</a:t>
            </a:r>
            <a:r>
              <a:rPr lang="en-US" sz="2000"/>
              <a:t>  </a:t>
            </a:r>
            <a:r>
              <a:rPr lang="ru-RU" sz="2000"/>
              <a:t>(С</a:t>
            </a:r>
            <a:r>
              <a:rPr lang="en-US" sz="2000"/>
              <a:t>O, SiO,  NO, N</a:t>
            </a:r>
            <a:r>
              <a:rPr lang="en-US" sz="2000" baseline="-25000"/>
              <a:t>2</a:t>
            </a:r>
            <a:r>
              <a:rPr lang="en-US" sz="2000"/>
              <a:t>O</a:t>
            </a:r>
            <a:r>
              <a:rPr lang="ru-RU" sz="2000"/>
              <a:t>)</a:t>
            </a:r>
            <a:endParaRPr lang="ru-RU" sz="2000" baseline="30000"/>
          </a:p>
        </p:txBody>
      </p:sp>
      <p:sp>
        <p:nvSpPr>
          <p:cNvPr id="12295" name="Text Box 24"/>
          <p:cNvSpPr txBox="1">
            <a:spLocks noChangeArrowheads="1"/>
          </p:cNvSpPr>
          <p:nvPr/>
        </p:nvSpPr>
        <p:spPr bwMode="auto">
          <a:xfrm>
            <a:off x="2555875" y="4149725"/>
            <a:ext cx="209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солеобразующие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3527425" y="4545013"/>
            <a:ext cx="26638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7" name="Text Box 29"/>
          <p:cNvSpPr txBox="1">
            <a:spLocks noChangeArrowheads="1"/>
          </p:cNvSpPr>
          <p:nvPr/>
        </p:nvSpPr>
        <p:spPr bwMode="auto">
          <a:xfrm>
            <a:off x="5292725" y="2997200"/>
            <a:ext cx="33096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основные </a:t>
            </a:r>
            <a:r>
              <a:rPr lang="ru-RU" dirty="0"/>
              <a:t>– </a:t>
            </a:r>
            <a:r>
              <a:rPr lang="ru-RU" dirty="0" smtClean="0"/>
              <a:t>с.о. метала (+1,+2),</a:t>
            </a:r>
            <a:r>
              <a:rPr lang="en-US" dirty="0" smtClean="0"/>
              <a:t> </a:t>
            </a:r>
            <a:endParaRPr lang="ru-RU" dirty="0"/>
          </a:p>
          <a:p>
            <a:r>
              <a:rPr lang="ru-RU" i="1" dirty="0"/>
              <a:t>например</a:t>
            </a:r>
            <a:r>
              <a:rPr lang="ru-RU" dirty="0"/>
              <a:t>  </a:t>
            </a:r>
            <a:r>
              <a:rPr lang="en-US" dirty="0"/>
              <a:t>Li</a:t>
            </a:r>
            <a:r>
              <a:rPr lang="en-US" baseline="-25000" dirty="0"/>
              <a:t>2</a:t>
            </a:r>
            <a:r>
              <a:rPr lang="en-US" dirty="0"/>
              <a:t>O, Ca</a:t>
            </a:r>
            <a:r>
              <a:rPr lang="ru-RU" dirty="0"/>
              <a:t>О</a:t>
            </a:r>
            <a:endParaRPr lang="en-US" dirty="0"/>
          </a:p>
        </p:txBody>
      </p:sp>
      <p:sp>
        <p:nvSpPr>
          <p:cNvPr id="12298" name="Text Box 30"/>
          <p:cNvSpPr txBox="1">
            <a:spLocks noChangeArrowheads="1"/>
          </p:cNvSpPr>
          <p:nvPr/>
        </p:nvSpPr>
        <p:spPr bwMode="auto">
          <a:xfrm>
            <a:off x="5292725" y="3716338"/>
            <a:ext cx="338455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err="1"/>
              <a:t>амфотерные</a:t>
            </a:r>
            <a:r>
              <a:rPr lang="ru-RU" b="1" dirty="0"/>
              <a:t> </a:t>
            </a:r>
            <a:r>
              <a:rPr lang="ru-RU" dirty="0"/>
              <a:t>– </a:t>
            </a:r>
            <a:r>
              <a:rPr lang="ru-RU" dirty="0" smtClean="0"/>
              <a:t>с.о. металла (+3, +4),</a:t>
            </a:r>
            <a:endParaRPr lang="ru-RU" dirty="0"/>
          </a:p>
          <a:p>
            <a:r>
              <a:rPr lang="ru-RU" i="1" dirty="0"/>
              <a:t>например</a:t>
            </a:r>
            <a:r>
              <a:rPr lang="ru-RU" dirty="0"/>
              <a:t> </a:t>
            </a:r>
            <a:r>
              <a:rPr lang="en-US" dirty="0"/>
              <a:t> Al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3</a:t>
            </a:r>
            <a:r>
              <a:rPr lang="en-US" dirty="0"/>
              <a:t>, PbO</a:t>
            </a:r>
            <a:r>
              <a:rPr lang="en-US" baseline="-25000" dirty="0"/>
              <a:t>2</a:t>
            </a:r>
            <a:r>
              <a:rPr lang="ru-RU" dirty="0"/>
              <a:t>;</a:t>
            </a:r>
          </a:p>
          <a:p>
            <a:r>
              <a:rPr lang="ru-RU" dirty="0"/>
              <a:t>исключение: оксиды </a:t>
            </a:r>
            <a:r>
              <a:rPr lang="ru-RU" dirty="0" smtClean="0"/>
              <a:t>металлов </a:t>
            </a:r>
            <a:r>
              <a:rPr lang="en-US" dirty="0" smtClean="0"/>
              <a:t>(</a:t>
            </a:r>
            <a:r>
              <a:rPr lang="ru-RU" dirty="0" smtClean="0"/>
              <a:t>с.о. +2</a:t>
            </a:r>
            <a:r>
              <a:rPr lang="en-US" dirty="0" smtClean="0"/>
              <a:t>)</a:t>
            </a:r>
            <a:r>
              <a:rPr lang="ru-RU" dirty="0"/>
              <a:t>, обладающие </a:t>
            </a:r>
            <a:r>
              <a:rPr lang="ru-RU" dirty="0" err="1"/>
              <a:t>амфотерными</a:t>
            </a:r>
            <a:r>
              <a:rPr lang="ru-RU" dirty="0"/>
              <a:t> свойствами, </a:t>
            </a:r>
            <a:r>
              <a:rPr lang="en-US" dirty="0"/>
              <a:t>– </a:t>
            </a:r>
            <a:endParaRPr lang="ru-RU" dirty="0"/>
          </a:p>
          <a:p>
            <a:r>
              <a:rPr lang="en-US" dirty="0" err="1"/>
              <a:t>ZnO</a:t>
            </a:r>
            <a:r>
              <a:rPr lang="en-US" dirty="0"/>
              <a:t>, </a:t>
            </a:r>
            <a:r>
              <a:rPr lang="en-US" dirty="0" err="1"/>
              <a:t>BeO</a:t>
            </a:r>
            <a:r>
              <a:rPr lang="en-US" dirty="0"/>
              <a:t>, </a:t>
            </a:r>
            <a:r>
              <a:rPr lang="en-US" dirty="0" err="1"/>
              <a:t>SnO</a:t>
            </a:r>
            <a:r>
              <a:rPr lang="en-US" dirty="0"/>
              <a:t>, </a:t>
            </a:r>
            <a:r>
              <a:rPr lang="en-US" dirty="0" err="1"/>
              <a:t>PbO</a:t>
            </a:r>
            <a:endParaRPr lang="ru-RU" dirty="0"/>
          </a:p>
        </p:txBody>
      </p:sp>
      <p:sp>
        <p:nvSpPr>
          <p:cNvPr id="12299" name="Text Box 34"/>
          <p:cNvSpPr txBox="1">
            <a:spLocks noChangeArrowheads="1"/>
          </p:cNvSpPr>
          <p:nvPr/>
        </p:nvSpPr>
        <p:spPr bwMode="auto">
          <a:xfrm>
            <a:off x="5292725" y="5661025"/>
            <a:ext cx="34559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кислотные</a:t>
            </a:r>
            <a:r>
              <a:rPr lang="ru-RU" dirty="0"/>
              <a:t> – </a:t>
            </a:r>
            <a:r>
              <a:rPr lang="ru-RU" dirty="0" smtClean="0"/>
              <a:t>оксиды </a:t>
            </a:r>
            <a:r>
              <a:rPr lang="ru-RU" dirty="0" err="1" smtClean="0"/>
              <a:t>неМ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smtClean="0"/>
              <a:t>М(с.о.</a:t>
            </a:r>
            <a:r>
              <a:rPr lang="en-US" dirty="0" smtClean="0">
                <a:cs typeface="Times New Roman" pitchFamily="18" charset="0"/>
              </a:rPr>
              <a:t>&gt;</a:t>
            </a:r>
            <a:r>
              <a:rPr lang="ru-RU" dirty="0" smtClean="0"/>
              <a:t> +4),</a:t>
            </a:r>
            <a:endParaRPr lang="ru-RU" dirty="0"/>
          </a:p>
          <a:p>
            <a:r>
              <a:rPr lang="ru-RU" i="1" dirty="0"/>
              <a:t>например</a:t>
            </a:r>
            <a:r>
              <a:rPr lang="ru-RU" dirty="0"/>
              <a:t>  </a:t>
            </a:r>
            <a:r>
              <a:rPr lang="en-US" dirty="0"/>
              <a:t>CO</a:t>
            </a:r>
            <a:r>
              <a:rPr lang="en-US" baseline="-25000" dirty="0"/>
              <a:t>2</a:t>
            </a:r>
            <a:r>
              <a:rPr lang="en-US" dirty="0"/>
              <a:t>, SO</a:t>
            </a:r>
            <a:r>
              <a:rPr lang="en-US" baseline="-25000" dirty="0"/>
              <a:t>3</a:t>
            </a:r>
            <a:r>
              <a:rPr lang="en-US" dirty="0"/>
              <a:t>, Mn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7</a:t>
            </a:r>
            <a:r>
              <a:rPr lang="en-US" dirty="0"/>
              <a:t> </a:t>
            </a:r>
            <a:endParaRPr lang="ru-RU" dirty="0"/>
          </a:p>
        </p:txBody>
      </p:sp>
      <p:cxnSp>
        <p:nvCxnSpPr>
          <p:cNvPr id="15" name="Прямая со стрелкой 14"/>
          <p:cNvCxnSpPr>
            <a:stCxn id="12293" idx="0"/>
          </p:cNvCxnSpPr>
          <p:nvPr/>
        </p:nvCxnSpPr>
        <p:spPr>
          <a:xfrm rot="16200000" flipH="1">
            <a:off x="2362200" y="2514601"/>
            <a:ext cx="3175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5104606" y="5639594"/>
            <a:ext cx="1588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5104606" y="3734594"/>
            <a:ext cx="1588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5104606" y="2972594"/>
            <a:ext cx="1588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2361406" y="4191794"/>
            <a:ext cx="1588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8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10429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 descr="http://im8-tub-ru.yandex.net/i?id=135822616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152400"/>
            <a:ext cx="975360" cy="90872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3" name="Стрелка влево 22">
            <a:hlinkClick r:id="rId4" action="ppaction://hlinksldjump"/>
          </p:cNvPr>
          <p:cNvSpPr/>
          <p:nvPr/>
        </p:nvSpPr>
        <p:spPr>
          <a:xfrm>
            <a:off x="857224" y="6000768"/>
            <a:ext cx="857256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1038</Words>
  <Application>Microsoft Office PowerPoint</Application>
  <PresentationFormat>Экран (4:3)</PresentationFormat>
  <Paragraphs>582</Paragraphs>
  <Slides>19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Формула</vt:lpstr>
      <vt:lpstr>Слайд 1</vt:lpstr>
      <vt:lpstr>Актуальность темы</vt:lpstr>
      <vt:lpstr>Слайд 3</vt:lpstr>
      <vt:lpstr>Слайд 4</vt:lpstr>
      <vt:lpstr>ГОТОВИМСЯ К ОГЭ ПО ХИМИИ</vt:lpstr>
      <vt:lpstr>НАВИГАЦИЯ </vt:lpstr>
      <vt:lpstr>Теоретический материал</vt:lpstr>
      <vt:lpstr>ОКСИДЫ -  сложные вещества, состоящие из двух элементов,  один из которых кислород в степени окисления –2. Общая формула оксидов – ЭxОy.</vt:lpstr>
      <vt:lpstr>Классификация оксидов</vt:lpstr>
      <vt:lpstr>Слайд 10</vt:lpstr>
      <vt:lpstr>А – Cu(NO3)2</vt:lpstr>
      <vt:lpstr>Слайд 12</vt:lpstr>
      <vt:lpstr>Слайд 13</vt:lpstr>
      <vt:lpstr>Слайд 14</vt:lpstr>
      <vt:lpstr>Слайд 15</vt:lpstr>
      <vt:lpstr>3. Окраска индикаторов в различных средах (учебник О.С. Габриеляна. Химия. 8 класс)</vt:lpstr>
      <vt:lpstr>Мнение учащихся…</vt:lpstr>
      <vt:lpstr>Преимущества использования тренажёра:</vt:lpstr>
      <vt:lpstr>Аудитория: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Олеся</dc:creator>
  <cp:lastModifiedBy>Олеся</cp:lastModifiedBy>
  <cp:revision>57</cp:revision>
  <dcterms:created xsi:type="dcterms:W3CDTF">2015-01-26T12:56:35Z</dcterms:created>
  <dcterms:modified xsi:type="dcterms:W3CDTF">2018-02-20T12:20:13Z</dcterms:modified>
</cp:coreProperties>
</file>